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9" r:id="rId3"/>
    <p:sldId id="288" r:id="rId4"/>
    <p:sldId id="272" r:id="rId5"/>
    <p:sldId id="258" r:id="rId6"/>
    <p:sldId id="260" r:id="rId7"/>
    <p:sldId id="262" r:id="rId8"/>
    <p:sldId id="263" r:id="rId9"/>
    <p:sldId id="275" r:id="rId10"/>
    <p:sldId id="280" r:id="rId11"/>
    <p:sldId id="281" r:id="rId12"/>
    <p:sldId id="273" r:id="rId13"/>
    <p:sldId id="264" r:id="rId14"/>
    <p:sldId id="266" r:id="rId15"/>
    <p:sldId id="277" r:id="rId16"/>
    <p:sldId id="267" r:id="rId17"/>
    <p:sldId id="268" r:id="rId18"/>
    <p:sldId id="269" r:id="rId19"/>
    <p:sldId id="276" r:id="rId20"/>
    <p:sldId id="282" r:id="rId21"/>
    <p:sldId id="283" r:id="rId22"/>
    <p:sldId id="29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AE55"/>
    <a:srgbClr val="FFD44B"/>
    <a:srgbClr val="E5A839"/>
    <a:srgbClr val="F853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7" autoAdjust="0"/>
    <p:restoredTop sz="91964" autoAdjust="0"/>
  </p:normalViewPr>
  <p:slideViewPr>
    <p:cSldViewPr snapToGrid="0">
      <p:cViewPr varScale="1">
        <p:scale>
          <a:sx n="76" d="100"/>
          <a:sy n="76" d="100"/>
        </p:scale>
        <p:origin x="946" y="53"/>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18" Type="http://schemas.openxmlformats.org/officeDocument/2006/relationships/slide" Target="slides/slide19.xml"/><Relationship Id="rId3" Type="http://schemas.openxmlformats.org/officeDocument/2006/relationships/slide" Target="slides/slide4.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18.xml"/><Relationship Id="rId2" Type="http://schemas.openxmlformats.org/officeDocument/2006/relationships/slide" Target="slides/slide3.xml"/><Relationship Id="rId16" Type="http://schemas.openxmlformats.org/officeDocument/2006/relationships/slide" Target="slides/slide17.xml"/><Relationship Id="rId20" Type="http://schemas.openxmlformats.org/officeDocument/2006/relationships/slide" Target="slides/slide21.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2.xml"/><Relationship Id="rId5" Type="http://schemas.openxmlformats.org/officeDocument/2006/relationships/slide" Target="slides/slide6.xml"/><Relationship Id="rId15" Type="http://schemas.openxmlformats.org/officeDocument/2006/relationships/slide" Target="slides/slide16.xml"/><Relationship Id="rId10" Type="http://schemas.openxmlformats.org/officeDocument/2006/relationships/slide" Target="slides/slide11.xml"/><Relationship Id="rId19" Type="http://schemas.openxmlformats.org/officeDocument/2006/relationships/slide" Target="slides/slide20.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45EF9E-AF7D-4C5B-A6E5-648C0395CDA4}" type="datetimeFigureOut">
              <a:rPr lang="en-GB" smtClean="0"/>
              <a:t>03/04/2024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0F4AD1-FE0B-415C-B7FB-DD4C7E48D718}" type="slidenum">
              <a:rPr lang="en-GB" smtClean="0"/>
              <a:t>‹#›</a:t>
            </a:fld>
            <a:endParaRPr lang="en-GB"/>
          </a:p>
        </p:txBody>
      </p:sp>
    </p:spTree>
    <p:extLst>
      <p:ext uri="{BB962C8B-B14F-4D97-AF65-F5344CB8AC3E}">
        <p14:creationId xmlns:p14="http://schemas.microsoft.com/office/powerpoint/2010/main" val="2970226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qc.org.uk/assessmen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3</a:t>
            </a:fld>
            <a:endParaRPr lang="en-GB"/>
          </a:p>
        </p:txBody>
      </p:sp>
    </p:spTree>
    <p:extLst>
      <p:ext uri="{BB962C8B-B14F-4D97-AF65-F5344CB8AC3E}">
        <p14:creationId xmlns:p14="http://schemas.microsoft.com/office/powerpoint/2010/main" val="25814584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Labour exploitation is a continuum, and there are several factors that might make someone vulnerable to it or unable to escape it.</a:t>
            </a:r>
          </a:p>
          <a:p>
            <a:endParaRPr lang="en-GB" dirty="0"/>
          </a:p>
          <a:p>
            <a:r>
              <a:rPr lang="en-GB" dirty="0"/>
              <a:t>It’s not difficult to see how social care employers could slip into labour exploitation, and indeed exploitation has been accepted as the norm for far too long – </a:t>
            </a:r>
            <a:r>
              <a:rPr lang="en-GB" dirty="0" err="1"/>
              <a:t>eg</a:t>
            </a:r>
            <a:r>
              <a:rPr lang="en-GB" dirty="0"/>
              <a:t> domiciliary care staff making less than NMW because they aren’t paid for travel time between visits and working ridiculous hours.</a:t>
            </a:r>
          </a:p>
        </p:txBody>
      </p:sp>
      <p:sp>
        <p:nvSpPr>
          <p:cNvPr id="4" name="Slide Number Placeholder 3"/>
          <p:cNvSpPr>
            <a:spLocks noGrp="1"/>
          </p:cNvSpPr>
          <p:nvPr>
            <p:ph type="sldNum" sz="quarter" idx="5"/>
          </p:nvPr>
        </p:nvSpPr>
        <p:spPr/>
        <p:txBody>
          <a:bodyPr/>
          <a:lstStyle/>
          <a:p>
            <a:fld id="{D90F4AD1-FE0B-415C-B7FB-DD4C7E48D718}" type="slidenum">
              <a:rPr lang="en-GB" smtClean="0"/>
              <a:t>12</a:t>
            </a:fld>
            <a:endParaRPr lang="en-GB"/>
          </a:p>
        </p:txBody>
      </p:sp>
    </p:spTree>
    <p:extLst>
      <p:ext uri="{BB962C8B-B14F-4D97-AF65-F5344CB8AC3E}">
        <p14:creationId xmlns:p14="http://schemas.microsoft.com/office/powerpoint/2010/main" val="1087396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13</a:t>
            </a:fld>
            <a:endParaRPr lang="en-GB"/>
          </a:p>
        </p:txBody>
      </p:sp>
    </p:spTree>
    <p:extLst>
      <p:ext uri="{BB962C8B-B14F-4D97-AF65-F5344CB8AC3E}">
        <p14:creationId xmlns:p14="http://schemas.microsoft.com/office/powerpoint/2010/main" val="1038930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F1F1F"/>
                </a:solidFill>
                <a:effectLst/>
                <a:latin typeface="Arial" panose="020B0604020202020204" pitchFamily="34" charset="0"/>
              </a:rPr>
              <a:t>Services planning on international recruitment must ensure they follow the current law and guidance.</a:t>
            </a:r>
            <a:endParaRPr lang="en-GB" dirty="0"/>
          </a:p>
          <a:p>
            <a:r>
              <a:rPr lang="en-GB" dirty="0"/>
              <a:t>There are strict rules about what costs services can and cannot pass on to their staff.</a:t>
            </a:r>
          </a:p>
          <a:p>
            <a:r>
              <a:rPr lang="en-GB" dirty="0" err="1"/>
              <a:t>Eg</a:t>
            </a:r>
            <a:r>
              <a:rPr lang="en-GB" dirty="0"/>
              <a:t>, these are NON-recoverable:</a:t>
            </a:r>
          </a:p>
          <a:p>
            <a:pPr marL="171450" indent="-171450">
              <a:buFont typeface="Arial" panose="020B0604020202020204" pitchFamily="34" charset="0"/>
              <a:buChar char="•"/>
            </a:pPr>
            <a:r>
              <a:rPr lang="en-GB" dirty="0"/>
              <a:t>Sponsor licence fee</a:t>
            </a:r>
          </a:p>
          <a:p>
            <a:pPr marL="171450" indent="-171450">
              <a:buFont typeface="Arial" panose="020B0604020202020204" pitchFamily="34" charset="0"/>
              <a:buChar char="•"/>
            </a:pPr>
            <a:r>
              <a:rPr lang="en-GB" dirty="0"/>
              <a:t>Certificate of Sponsorship fee</a:t>
            </a:r>
          </a:p>
          <a:p>
            <a:pPr marL="171450" indent="-171450">
              <a:buFont typeface="Arial" panose="020B0604020202020204" pitchFamily="34" charset="0"/>
              <a:buChar char="•"/>
            </a:pPr>
            <a:r>
              <a:rPr lang="en-GB" dirty="0"/>
              <a:t>Priority service fee</a:t>
            </a:r>
          </a:p>
          <a:p>
            <a:pPr marL="171450" indent="-171450">
              <a:buFont typeface="Arial" panose="020B0604020202020204" pitchFamily="34" charset="0"/>
              <a:buChar char="•"/>
            </a:pPr>
            <a:r>
              <a:rPr lang="en-GB" dirty="0"/>
              <a:t>Immigration skills charge</a:t>
            </a:r>
          </a:p>
          <a:p>
            <a:pPr marL="0" indent="0">
              <a:buFont typeface="Arial" panose="020B0604020202020204" pitchFamily="34" charset="0"/>
              <a:buNone/>
            </a:pPr>
            <a:r>
              <a:rPr lang="en-GB" b="0" i="0" dirty="0">
                <a:solidFill>
                  <a:srgbClr val="1F1F1F"/>
                </a:solidFill>
                <a:effectLst/>
                <a:latin typeface="Arial" panose="020B0604020202020204" pitchFamily="34" charset="0"/>
              </a:rPr>
              <a:t>It is illegal in the UK (and breaches international labour standards) to ask workers to pay recruitment fees for finding or trying to find them jobs.</a:t>
            </a:r>
          </a:p>
        </p:txBody>
      </p:sp>
      <p:sp>
        <p:nvSpPr>
          <p:cNvPr id="4" name="Slide Number Placeholder 3"/>
          <p:cNvSpPr>
            <a:spLocks noGrp="1"/>
          </p:cNvSpPr>
          <p:nvPr>
            <p:ph type="sldNum" sz="quarter" idx="5"/>
          </p:nvPr>
        </p:nvSpPr>
        <p:spPr/>
        <p:txBody>
          <a:bodyPr/>
          <a:lstStyle/>
          <a:p>
            <a:fld id="{D90F4AD1-FE0B-415C-B7FB-DD4C7E48D718}" type="slidenum">
              <a:rPr lang="en-GB" smtClean="0"/>
              <a:t>14</a:t>
            </a:fld>
            <a:endParaRPr lang="en-GB"/>
          </a:p>
        </p:txBody>
      </p:sp>
    </p:spTree>
    <p:extLst>
      <p:ext uri="{BB962C8B-B14F-4D97-AF65-F5344CB8AC3E}">
        <p14:creationId xmlns:p14="http://schemas.microsoft.com/office/powerpoint/2010/main" val="478850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15</a:t>
            </a:fld>
            <a:endParaRPr lang="en-GB"/>
          </a:p>
        </p:txBody>
      </p:sp>
    </p:spTree>
    <p:extLst>
      <p:ext uri="{BB962C8B-B14F-4D97-AF65-F5344CB8AC3E}">
        <p14:creationId xmlns:p14="http://schemas.microsoft.com/office/powerpoint/2010/main" val="1042977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might think these egregious cases where people are malnourished etc wouldn’t happen in care –  but one case came to light after agency staff sent to a care home were noted by the home to be exhausted, with poor hygiene, and eating leftover food.</a:t>
            </a:r>
          </a:p>
        </p:txBody>
      </p:sp>
      <p:sp>
        <p:nvSpPr>
          <p:cNvPr id="4" name="Slide Number Placeholder 3"/>
          <p:cNvSpPr>
            <a:spLocks noGrp="1"/>
          </p:cNvSpPr>
          <p:nvPr>
            <p:ph type="sldNum" sz="quarter" idx="5"/>
          </p:nvPr>
        </p:nvSpPr>
        <p:spPr/>
        <p:txBody>
          <a:bodyPr/>
          <a:lstStyle/>
          <a:p>
            <a:fld id="{D90F4AD1-FE0B-415C-B7FB-DD4C7E48D718}" type="slidenum">
              <a:rPr lang="en-GB" smtClean="0"/>
              <a:t>16</a:t>
            </a:fld>
            <a:endParaRPr lang="en-GB"/>
          </a:p>
        </p:txBody>
      </p:sp>
    </p:spTree>
    <p:extLst>
      <p:ext uri="{BB962C8B-B14F-4D97-AF65-F5344CB8AC3E}">
        <p14:creationId xmlns:p14="http://schemas.microsoft.com/office/powerpoint/2010/main" val="3658227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17</a:t>
            </a:fld>
            <a:endParaRPr lang="en-GB"/>
          </a:p>
        </p:txBody>
      </p:sp>
    </p:spTree>
    <p:extLst>
      <p:ext uri="{BB962C8B-B14F-4D97-AF65-F5344CB8AC3E}">
        <p14:creationId xmlns:p14="http://schemas.microsoft.com/office/powerpoint/2010/main" val="3453903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18</a:t>
            </a:fld>
            <a:endParaRPr lang="en-GB"/>
          </a:p>
        </p:txBody>
      </p:sp>
    </p:spTree>
    <p:extLst>
      <p:ext uri="{BB962C8B-B14F-4D97-AF65-F5344CB8AC3E}">
        <p14:creationId xmlns:p14="http://schemas.microsoft.com/office/powerpoint/2010/main" val="39845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 slide with your local procedures and contacts</a:t>
            </a:r>
          </a:p>
        </p:txBody>
      </p:sp>
      <p:sp>
        <p:nvSpPr>
          <p:cNvPr id="4" name="Slide Number Placeholder 3"/>
          <p:cNvSpPr>
            <a:spLocks noGrp="1"/>
          </p:cNvSpPr>
          <p:nvPr>
            <p:ph type="sldNum" sz="quarter" idx="5"/>
          </p:nvPr>
        </p:nvSpPr>
        <p:spPr/>
        <p:txBody>
          <a:bodyPr/>
          <a:lstStyle/>
          <a:p>
            <a:fld id="{D90F4AD1-FE0B-415C-B7FB-DD4C7E48D718}" type="slidenum">
              <a:rPr lang="en-GB" smtClean="0"/>
              <a:t>20</a:t>
            </a:fld>
            <a:endParaRPr lang="en-GB"/>
          </a:p>
        </p:txBody>
      </p:sp>
    </p:spTree>
    <p:extLst>
      <p:ext uri="{BB962C8B-B14F-4D97-AF65-F5344CB8AC3E}">
        <p14:creationId xmlns:p14="http://schemas.microsoft.com/office/powerpoint/2010/main" val="1904718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21</a:t>
            </a:fld>
            <a:endParaRPr lang="en-GB"/>
          </a:p>
        </p:txBody>
      </p:sp>
    </p:spTree>
    <p:extLst>
      <p:ext uri="{BB962C8B-B14F-4D97-AF65-F5344CB8AC3E}">
        <p14:creationId xmlns:p14="http://schemas.microsoft.com/office/powerpoint/2010/main" val="519260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22</a:t>
            </a:fld>
            <a:endParaRPr lang="en-GB"/>
          </a:p>
        </p:txBody>
      </p:sp>
    </p:spTree>
    <p:extLst>
      <p:ext uri="{BB962C8B-B14F-4D97-AF65-F5344CB8AC3E}">
        <p14:creationId xmlns:p14="http://schemas.microsoft.com/office/powerpoint/2010/main" val="28433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4</a:t>
            </a:fld>
            <a:endParaRPr lang="en-GB"/>
          </a:p>
        </p:txBody>
      </p:sp>
    </p:spTree>
    <p:extLst>
      <p:ext uri="{BB962C8B-B14F-4D97-AF65-F5344CB8AC3E}">
        <p14:creationId xmlns:p14="http://schemas.microsoft.com/office/powerpoint/2010/main" val="426263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5</a:t>
            </a:fld>
            <a:endParaRPr lang="en-GB"/>
          </a:p>
        </p:txBody>
      </p:sp>
    </p:spTree>
    <p:extLst>
      <p:ext uri="{BB962C8B-B14F-4D97-AF65-F5344CB8AC3E}">
        <p14:creationId xmlns:p14="http://schemas.microsoft.com/office/powerpoint/2010/main" val="39680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6</a:t>
            </a:fld>
            <a:endParaRPr lang="en-GB"/>
          </a:p>
        </p:txBody>
      </p:sp>
    </p:spTree>
    <p:extLst>
      <p:ext uri="{BB962C8B-B14F-4D97-AF65-F5344CB8AC3E}">
        <p14:creationId xmlns:p14="http://schemas.microsoft.com/office/powerpoint/2010/main" val="1476266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CQC say modern slavery has become a “feature” of the social care industry.</a:t>
            </a:r>
          </a:p>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7</a:t>
            </a:fld>
            <a:endParaRPr lang="en-GB"/>
          </a:p>
        </p:txBody>
      </p:sp>
    </p:spTree>
    <p:extLst>
      <p:ext uri="{BB962C8B-B14F-4D97-AF65-F5344CB8AC3E}">
        <p14:creationId xmlns:p14="http://schemas.microsoft.com/office/powerpoint/2010/main" val="942689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Skills for Care workforce study for England (2023) </a:t>
            </a:r>
          </a:p>
        </p:txBody>
      </p:sp>
      <p:sp>
        <p:nvSpPr>
          <p:cNvPr id="4" name="Slide Number Placeholder 3"/>
          <p:cNvSpPr>
            <a:spLocks noGrp="1"/>
          </p:cNvSpPr>
          <p:nvPr>
            <p:ph type="sldNum" sz="quarter" idx="5"/>
          </p:nvPr>
        </p:nvSpPr>
        <p:spPr/>
        <p:txBody>
          <a:bodyPr/>
          <a:lstStyle/>
          <a:p>
            <a:fld id="{D90F4AD1-FE0B-415C-B7FB-DD4C7E48D718}" type="slidenum">
              <a:rPr lang="en-GB" smtClean="0"/>
              <a:t>8</a:t>
            </a:fld>
            <a:endParaRPr lang="en-GB"/>
          </a:p>
        </p:txBody>
      </p:sp>
    </p:spTree>
    <p:extLst>
      <p:ext uri="{BB962C8B-B14F-4D97-AF65-F5344CB8AC3E}">
        <p14:creationId xmlns:p14="http://schemas.microsoft.com/office/powerpoint/2010/main" val="2200129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21212"/>
                </a:solidFill>
                <a:effectLst/>
                <a:latin typeface="GuardianTextEgyptian"/>
              </a:rPr>
              <a:t>An </a:t>
            </a:r>
            <a:r>
              <a:rPr lang="en-GB" b="0" i="1" dirty="0">
                <a:solidFill>
                  <a:srgbClr val="121212"/>
                </a:solidFill>
                <a:effectLst/>
                <a:latin typeface="GuardianTextEgyptian"/>
              </a:rPr>
              <a:t>Observer</a:t>
            </a:r>
            <a:r>
              <a:rPr lang="en-GB" b="0" i="0" dirty="0">
                <a:solidFill>
                  <a:srgbClr val="121212"/>
                </a:solidFill>
                <a:effectLst/>
                <a:latin typeface="GuardianTextEgyptian"/>
              </a:rPr>
              <a:t> analysis of firms granted sponsor licences suggests failures in basic vetting checks are widespread.</a:t>
            </a:r>
          </a:p>
          <a:p>
            <a:pPr marL="171450" indent="-171450">
              <a:buFont typeface="Arial" panose="020B0604020202020204" pitchFamily="34" charset="0"/>
              <a:buChar char="•"/>
            </a:pPr>
            <a:r>
              <a:rPr lang="en-GB" b="0" i="0" dirty="0">
                <a:solidFill>
                  <a:srgbClr val="121212"/>
                </a:solidFill>
                <a:effectLst/>
                <a:latin typeface="GuardianTextEgyptian"/>
              </a:rPr>
              <a:t>In one case, a domiciliary care agency was incorporated in the UK in January 2023, registered with the CQC in May and granted a sponsor licence in July. It has never been inspected by the CQC, does not appear to have a proven track record in providing care, and lists a communal office as its address. Its website also includes signs it may not be legitimate, including reviews from clients called “Jane Smith” and “John Doe”.</a:t>
            </a:r>
          </a:p>
          <a:p>
            <a:pPr marL="171450" indent="-171450" algn="l" fontAlgn="base">
              <a:buFont typeface="Arial" panose="020B0604020202020204" pitchFamily="34" charset="0"/>
              <a:buChar char="•"/>
            </a:pPr>
            <a:r>
              <a:rPr lang="en-GB" b="0" i="0" dirty="0">
                <a:solidFill>
                  <a:srgbClr val="121212"/>
                </a:solidFill>
                <a:effectLst/>
                <a:latin typeface="GuardianTextEgyptian"/>
              </a:rPr>
              <a:t>Another company was granted a sponsor licence despite its online profiles stating it is a health and social care recruitment agency and Home Office rules saying employment agencies are not eligible to sponsor healthcare workers.</a:t>
            </a:r>
          </a:p>
          <a:p>
            <a:pPr marL="171450" indent="-171450" algn="l" fontAlgn="base">
              <a:buFont typeface="Arial" panose="020B0604020202020204" pitchFamily="34" charset="0"/>
              <a:buChar char="•"/>
            </a:pPr>
            <a:r>
              <a:rPr lang="en-GB" b="0" i="0" dirty="0">
                <a:solidFill>
                  <a:srgbClr val="121212"/>
                </a:solidFill>
                <a:effectLst/>
                <a:latin typeface="GuardianTextEgyptian"/>
              </a:rPr>
              <a:t>In another case, a newly incorporated company granted a licence two months after registering with the CQC misspelt the town where it is based as “</a:t>
            </a:r>
            <a:r>
              <a:rPr lang="en-GB" b="0" i="0" dirty="0" err="1">
                <a:solidFill>
                  <a:srgbClr val="121212"/>
                </a:solidFill>
                <a:effectLst/>
                <a:latin typeface="GuardianTextEgyptian"/>
              </a:rPr>
              <a:t>Doncascter</a:t>
            </a:r>
            <a:r>
              <a:rPr lang="en-GB" b="0" i="0" dirty="0">
                <a:solidFill>
                  <a:srgbClr val="121212"/>
                </a:solidFill>
                <a:effectLst/>
                <a:latin typeface="GuardianTextEgyptian"/>
              </a:rPr>
              <a:t>” in its application to the Home Office, but was granted a licence anyway. Records show the firm has never been inspected and its filings are overdue.</a:t>
            </a:r>
          </a:p>
          <a:p>
            <a:endParaRPr lang="en-GB" dirty="0"/>
          </a:p>
        </p:txBody>
      </p:sp>
      <p:sp>
        <p:nvSpPr>
          <p:cNvPr id="4" name="Slide Number Placeholder 3"/>
          <p:cNvSpPr>
            <a:spLocks noGrp="1"/>
          </p:cNvSpPr>
          <p:nvPr>
            <p:ph type="sldNum" sz="quarter" idx="5"/>
          </p:nvPr>
        </p:nvSpPr>
        <p:spPr/>
        <p:txBody>
          <a:bodyPr/>
          <a:lstStyle/>
          <a:p>
            <a:fld id="{D90F4AD1-FE0B-415C-B7FB-DD4C7E48D718}" type="slidenum">
              <a:rPr lang="en-GB" smtClean="0"/>
              <a:t>9</a:t>
            </a:fld>
            <a:endParaRPr lang="en-GB"/>
          </a:p>
        </p:txBody>
      </p:sp>
    </p:spTree>
    <p:extLst>
      <p:ext uri="{BB962C8B-B14F-4D97-AF65-F5344CB8AC3E}">
        <p14:creationId xmlns:p14="http://schemas.microsoft.com/office/powerpoint/2010/main" val="2795920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803A5-89D2-094D-33E5-474C25AD7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3CD92-1E13-7ECD-02DA-8B174EEF2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CAF26-3645-0730-2CCD-A394389B2149}"/>
              </a:ext>
            </a:extLst>
          </p:cNvPr>
          <p:cNvSpPr>
            <a:spLocks noGrp="1"/>
          </p:cNvSpPr>
          <p:nvPr>
            <p:ph type="body" idx="1"/>
          </p:nvPr>
        </p:nvSpPr>
        <p:spPr/>
        <p:txBody>
          <a:bodyPr/>
          <a:lstStyle/>
          <a:p>
            <a:r>
              <a:rPr lang="en-GB" dirty="0"/>
              <a:t>Discuss here how your service meets these needs.</a:t>
            </a:r>
          </a:p>
          <a:p>
            <a:endParaRPr lang="en-GB" dirty="0"/>
          </a:p>
          <a:p>
            <a:r>
              <a:rPr lang="en-GB" dirty="0"/>
              <a:t>The CQC will review at inspection how well you are looking after your international recruits:</a:t>
            </a:r>
          </a:p>
          <a:p>
            <a:r>
              <a:rPr lang="en-GB" b="0" i="1" dirty="0">
                <a:solidFill>
                  <a:srgbClr val="212121"/>
                </a:solidFill>
                <a:effectLst/>
                <a:latin typeface="Open Sans" panose="020B0606030504020204" pitchFamily="34" charset="0"/>
              </a:rPr>
              <a:t>“Our </a:t>
            </a:r>
            <a:r>
              <a:rPr lang="en-GB" b="0" i="1" u="sng" dirty="0">
                <a:solidFill>
                  <a:srgbClr val="004D90"/>
                </a:solidFill>
                <a:effectLst/>
                <a:latin typeface="Open Sans" panose="020B0606030504020204" pitchFamily="34" charset="0"/>
                <a:hlinkClick r:id="rId3"/>
              </a:rPr>
              <a:t>new assessment framework</a:t>
            </a:r>
            <a:r>
              <a:rPr lang="en-GB" b="0" i="1" dirty="0">
                <a:solidFill>
                  <a:srgbClr val="212121"/>
                </a:solidFill>
                <a:effectLst/>
                <a:latin typeface="Open Sans" panose="020B0606030504020204" pitchFamily="34" charset="0"/>
              </a:rPr>
              <a:t> will allow us to routinely assess how a provider is managing the risks of modern slavery and ensuring the wellbeing of internationally recruited staff.”</a:t>
            </a:r>
          </a:p>
          <a:p>
            <a:endParaRPr lang="en-GB" i="1" dirty="0"/>
          </a:p>
          <a:p>
            <a:r>
              <a:rPr lang="en-GB" dirty="0"/>
              <a:t>Accommodation: should be practical for your service, either within walking distance or genuinely well-connected, but obviously each service’s needs will vary… for example a home care provider to clients in a very expensive part of London will probably be able to arrange affordable accommodation one quick bus ride away, but less well-connected areas where transport is expensive and unreliable or limited will need to have walkable places. If your service is isolated, such as a very rural care home, and you have to arrange onsite accommodation you will have to ensure any charges, terms etc are legal and fair and that staff have privacy and facilities completely separate from those of residents, etc.</a:t>
            </a:r>
          </a:p>
          <a:p>
            <a:r>
              <a:rPr lang="en-GB" dirty="0"/>
              <a:t>Induction and orientation: staff new to country will need to know about local driving conditions, etc, and may need to get used to driving on the left. </a:t>
            </a:r>
          </a:p>
        </p:txBody>
      </p:sp>
      <p:sp>
        <p:nvSpPr>
          <p:cNvPr id="4" name="Slide Number Placeholder 3">
            <a:extLst>
              <a:ext uri="{FF2B5EF4-FFF2-40B4-BE49-F238E27FC236}">
                <a16:creationId xmlns:a16="http://schemas.microsoft.com/office/drawing/2014/main" id="{02B2EC09-D0B6-3A79-D864-3B19B4657FAB}"/>
              </a:ext>
            </a:extLst>
          </p:cNvPr>
          <p:cNvSpPr>
            <a:spLocks noGrp="1"/>
          </p:cNvSpPr>
          <p:nvPr>
            <p:ph type="sldNum" sz="quarter" idx="5"/>
          </p:nvPr>
        </p:nvSpPr>
        <p:spPr/>
        <p:txBody>
          <a:bodyPr/>
          <a:lstStyle/>
          <a:p>
            <a:fld id="{D90F4AD1-FE0B-415C-B7FB-DD4C7E48D718}" type="slidenum">
              <a:rPr lang="en-GB" smtClean="0"/>
              <a:t>10</a:t>
            </a:fld>
            <a:endParaRPr lang="en-GB"/>
          </a:p>
        </p:txBody>
      </p:sp>
    </p:spTree>
    <p:extLst>
      <p:ext uri="{BB962C8B-B14F-4D97-AF65-F5344CB8AC3E}">
        <p14:creationId xmlns:p14="http://schemas.microsoft.com/office/powerpoint/2010/main" val="73993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18C52-5465-E11E-9FF3-A1C2A7E4D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5C95B-B214-DD7E-DD35-D05A88168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D07D5B-754C-4009-1649-D7FAE742BD13}"/>
              </a:ext>
            </a:extLst>
          </p:cNvPr>
          <p:cNvSpPr>
            <a:spLocks noGrp="1"/>
          </p:cNvSpPr>
          <p:nvPr>
            <p:ph type="body" idx="1"/>
          </p:nvPr>
        </p:nvSpPr>
        <p:spPr/>
        <p:txBody>
          <a:bodyPr/>
          <a:lstStyle/>
          <a:p>
            <a:r>
              <a:rPr lang="en-GB" dirty="0"/>
              <a:t>CQC expectations from https://www.cqc.org.uk/about-us/transparency/our-regulatory-policy-position-modern-slavery-and-unethical-international-recruitment</a:t>
            </a:r>
          </a:p>
          <a:p>
            <a:endParaRPr lang="en-GB" dirty="0"/>
          </a:p>
          <a:p>
            <a:r>
              <a:rPr lang="en-GB" dirty="0"/>
              <a:t>Add information about, and discuss, the service’s procedures.</a:t>
            </a:r>
          </a:p>
        </p:txBody>
      </p:sp>
      <p:sp>
        <p:nvSpPr>
          <p:cNvPr id="4" name="Slide Number Placeholder 3">
            <a:extLst>
              <a:ext uri="{FF2B5EF4-FFF2-40B4-BE49-F238E27FC236}">
                <a16:creationId xmlns:a16="http://schemas.microsoft.com/office/drawing/2014/main" id="{70B185E1-D343-1FD3-EC2F-C8118E66CC16}"/>
              </a:ext>
            </a:extLst>
          </p:cNvPr>
          <p:cNvSpPr>
            <a:spLocks noGrp="1"/>
          </p:cNvSpPr>
          <p:nvPr>
            <p:ph type="sldNum" sz="quarter" idx="5"/>
          </p:nvPr>
        </p:nvSpPr>
        <p:spPr/>
        <p:txBody>
          <a:bodyPr/>
          <a:lstStyle/>
          <a:p>
            <a:fld id="{D90F4AD1-FE0B-415C-B7FB-DD4C7E48D718}" type="slidenum">
              <a:rPr lang="en-GB" smtClean="0"/>
              <a:t>11</a:t>
            </a:fld>
            <a:endParaRPr lang="en-GB"/>
          </a:p>
        </p:txBody>
      </p:sp>
    </p:spTree>
    <p:extLst>
      <p:ext uri="{BB962C8B-B14F-4D97-AF65-F5344CB8AC3E}">
        <p14:creationId xmlns:p14="http://schemas.microsoft.com/office/powerpoint/2010/main" val="1638742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5BA97-44E7-4E19-5C2B-544D904743D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DC0898C-133F-0AA6-130B-4DF9AA35B9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B0C0EDC-5E56-2DEB-7354-015F73DBF7F3}"/>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1DD8A0C1-32E2-5AB2-593D-650C53C52A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646C36-D271-301A-4262-97E7B9FB1355}"/>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3410219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9C707-A999-706F-BA79-863C4A817DF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45CC253-1544-1896-D540-5E5755D73D8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A76B6EB-E1FA-00D6-9F9F-25D3D71D614A}"/>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0076B157-155A-90BE-0029-D21271AC82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6D6C16-89FB-EAC1-D7CF-16A28D15D28D}"/>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233436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F54681-2D65-3B50-57E2-275BE63EFC7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70EBF96-F36C-BCD1-842C-E3166F83AC5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5118A98-B620-02E6-A85C-B33CC662C188}"/>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24989E2E-CC4C-CFB7-2D6F-0ACEBF64E5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B0462B-6C66-BEF4-7FBB-5DA6E68FEED1}"/>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194339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C29A-2F8B-788F-923C-C5CBF31B0FC7}"/>
              </a:ext>
            </a:extLst>
          </p:cNvPr>
          <p:cNvSpPr>
            <a:spLocks noGrp="1"/>
          </p:cNvSpPr>
          <p:nvPr>
            <p:ph type="title"/>
          </p:nvPr>
        </p:nvSpPr>
        <p:spPr/>
        <p:txBody>
          <a:bodyPr/>
          <a:lstStyle>
            <a:lvl1pPr>
              <a:defRPr>
                <a:latin typeface="Calibri headings"/>
              </a:defRPr>
            </a:lvl1pPr>
          </a:lstStyle>
          <a:p>
            <a:r>
              <a:rPr lang="en-GB"/>
              <a:t>Click to edit Master title style</a:t>
            </a:r>
          </a:p>
        </p:txBody>
      </p:sp>
      <p:sp>
        <p:nvSpPr>
          <p:cNvPr id="3" name="Content Placeholder 2">
            <a:extLst>
              <a:ext uri="{FF2B5EF4-FFF2-40B4-BE49-F238E27FC236}">
                <a16:creationId xmlns:a16="http://schemas.microsoft.com/office/drawing/2014/main" id="{5BFC486D-FBA0-FE0B-CEC0-D19849497DA9}"/>
              </a:ext>
            </a:extLst>
          </p:cNvPr>
          <p:cNvSpPr>
            <a:spLocks noGrp="1"/>
          </p:cNvSpPr>
          <p:nvPr>
            <p:ph idx="1"/>
          </p:nvPr>
        </p:nvSpPr>
        <p:spPr/>
        <p:txBody>
          <a:bodyPr/>
          <a:lstStyle>
            <a:lvl1pPr marL="228600" indent="-228600">
              <a:buClr>
                <a:srgbClr val="800000"/>
              </a:buClr>
              <a:buFont typeface="Wingdings" panose="05000000000000000000" pitchFamily="2" charset="2"/>
              <a:buChar char="§"/>
              <a:defRPr/>
            </a:lvl1pPr>
            <a:lvl2pPr marL="685800" indent="-228600">
              <a:buClr>
                <a:srgbClr val="800000"/>
              </a:buClr>
              <a:buFont typeface="Wingdings" panose="05000000000000000000" pitchFamily="2" charset="2"/>
              <a:buChar char="§"/>
              <a:defRPr/>
            </a:lvl2pPr>
            <a:lvl3pPr marL="1143000" indent="-228600">
              <a:buClr>
                <a:srgbClr val="800000"/>
              </a:buClr>
              <a:buFont typeface="Wingdings" panose="05000000000000000000" pitchFamily="2" charset="2"/>
              <a:buChar char="§"/>
              <a:defRPr/>
            </a:lvl3pPr>
            <a:lvl4pPr marL="1600200" indent="-228600">
              <a:buClr>
                <a:srgbClr val="800000"/>
              </a:buClr>
              <a:buFont typeface="Wingdings" panose="05000000000000000000" pitchFamily="2" charset="2"/>
              <a:buChar char="§"/>
              <a:defRPr/>
            </a:lvl4pPr>
            <a:lvl5pPr marL="2057400" indent="-228600">
              <a:buClr>
                <a:srgbClr val="800000"/>
              </a:buClr>
              <a:buFont typeface="Wingdings" panose="05000000000000000000" pitchFamily="2" charset="2"/>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F1207ED-5E81-CBD6-EC52-E3DA26D2B5A2}"/>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AB890EA1-915A-F278-7E2C-26CBBF99A0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C9D622-9E5A-6DCA-B2C4-2ACC4D19FCAB}"/>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4062980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A63BC-1D92-E1AE-16AC-4BEB7055B17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A22C31B-3EEE-16A4-A198-27F149A12E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42A67C4-9897-E51D-66F1-2064AA0A2E93}"/>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A26C51E8-5915-202C-282F-EF1B3FE882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2E0F7F-81D7-220E-E542-FE0868A6F1A7}"/>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1491900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1B8FB-77B3-328D-63D5-EE8AAC5B6C3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0353D4E-1E3D-6F25-AB82-B542521E421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87C3071-3CA1-2DB3-E35F-B5E20E3979C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08B3691-67A8-CC34-C9A7-8110C0DE21A6}"/>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6" name="Footer Placeholder 5">
            <a:extLst>
              <a:ext uri="{FF2B5EF4-FFF2-40B4-BE49-F238E27FC236}">
                <a16:creationId xmlns:a16="http://schemas.microsoft.com/office/drawing/2014/main" id="{44F0D6D4-70A2-38CE-0E13-4B711AA2DA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5A00E0-969D-A4EA-3600-2E4BCFD783D1}"/>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37781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8DC39-1471-0B2F-5FB6-15724DAA982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4D6EB57-FC42-A25A-D195-0C40ACB902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9D5A6C5-DA25-E94E-D3F0-8914A4216C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7F87F9A-0F6C-23E9-73C0-D19F65A056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E6D63F8-60E7-E6D5-9733-6939C54C92A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74ECB98-2C7B-7580-DE74-97B689894700}"/>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8" name="Footer Placeholder 7">
            <a:extLst>
              <a:ext uri="{FF2B5EF4-FFF2-40B4-BE49-F238E27FC236}">
                <a16:creationId xmlns:a16="http://schemas.microsoft.com/office/drawing/2014/main" id="{8C3EBCEB-EC71-CF10-942C-4500854466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CA70BBD-8F8D-052A-ACBB-D6A6E38B334F}"/>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254963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9B0EE-592D-936A-9795-A0E13AF7097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D6A783C-5526-2D4D-2B92-213A9904CD12}"/>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4" name="Footer Placeholder 3">
            <a:extLst>
              <a:ext uri="{FF2B5EF4-FFF2-40B4-BE49-F238E27FC236}">
                <a16:creationId xmlns:a16="http://schemas.microsoft.com/office/drawing/2014/main" id="{DFF26746-7EDF-66F5-3986-55DFFB75B4C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F7F567-84CA-B03E-1EF0-FC5952A8BF83}"/>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3413588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C1D01C-86DB-FDCA-766B-EA2394D996BD}"/>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3" name="Footer Placeholder 2">
            <a:extLst>
              <a:ext uri="{FF2B5EF4-FFF2-40B4-BE49-F238E27FC236}">
                <a16:creationId xmlns:a16="http://schemas.microsoft.com/office/drawing/2014/main" id="{DAE306B2-0719-5FC7-32CE-26B0F9EEE0B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9D5B8D-A8F4-2D0E-BD1F-6813C002472E}"/>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226909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0F438-D68D-5B70-E7EE-9EC7E2DF45F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1CF29ED-9F65-A7D9-4C74-A0EE975629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16B4D06-E138-F38B-CE73-EA69E6A5D7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962E42-237E-43C2-13E9-83ADA0195BAF}"/>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6" name="Footer Placeholder 5">
            <a:extLst>
              <a:ext uri="{FF2B5EF4-FFF2-40B4-BE49-F238E27FC236}">
                <a16:creationId xmlns:a16="http://schemas.microsoft.com/office/drawing/2014/main" id="{101A92D7-1147-E21B-C4FC-9A12C89E57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54F923-2537-5F5E-F3F5-7ABA39909962}"/>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3611135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2A02F-34E7-C063-5F75-67D1F60670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33E3CBE-BF80-8EE8-FEEC-98815298A5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16FCE89-2567-FB43-AD36-B5470FFA35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7493BD-3EAB-C41F-B8BF-83585E343E5E}"/>
              </a:ext>
            </a:extLst>
          </p:cNvPr>
          <p:cNvSpPr>
            <a:spLocks noGrp="1"/>
          </p:cNvSpPr>
          <p:nvPr>
            <p:ph type="dt" sz="half" idx="10"/>
          </p:nvPr>
        </p:nvSpPr>
        <p:spPr/>
        <p:txBody>
          <a:bodyPr/>
          <a:lstStyle/>
          <a:p>
            <a:fld id="{C282874B-D176-462F-91D3-B4FB35D4D46D}" type="datetimeFigureOut">
              <a:rPr lang="en-GB" smtClean="0"/>
              <a:t>03/04/2024</a:t>
            </a:fld>
            <a:endParaRPr lang="en-GB"/>
          </a:p>
        </p:txBody>
      </p:sp>
      <p:sp>
        <p:nvSpPr>
          <p:cNvPr id="6" name="Footer Placeholder 5">
            <a:extLst>
              <a:ext uri="{FF2B5EF4-FFF2-40B4-BE49-F238E27FC236}">
                <a16:creationId xmlns:a16="http://schemas.microsoft.com/office/drawing/2014/main" id="{50A6BEA1-1DE8-BCBB-77D6-DFC254F40F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46F94D-9649-FF5B-458F-B895257CE97D}"/>
              </a:ext>
            </a:extLst>
          </p:cNvPr>
          <p:cNvSpPr>
            <a:spLocks noGrp="1"/>
          </p:cNvSpPr>
          <p:nvPr>
            <p:ph type="sldNum" sz="quarter" idx="12"/>
          </p:nvPr>
        </p:nvSpPr>
        <p:spPr/>
        <p:txBody>
          <a:bodyPr/>
          <a:lstStyle/>
          <a:p>
            <a:fld id="{FDCE42ED-BA94-4401-B9ED-25D1EB901231}" type="slidenum">
              <a:rPr lang="en-GB" smtClean="0"/>
              <a:t>‹#›</a:t>
            </a:fld>
            <a:endParaRPr lang="en-GB"/>
          </a:p>
        </p:txBody>
      </p:sp>
    </p:spTree>
    <p:extLst>
      <p:ext uri="{BB962C8B-B14F-4D97-AF65-F5344CB8AC3E}">
        <p14:creationId xmlns:p14="http://schemas.microsoft.com/office/powerpoint/2010/main" val="24659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AD48D1-2F9C-FCE7-C156-5DD852B94B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EEE5C2E-13BA-9F4C-2E30-DDC6E7347C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FA0AA5F-E952-352A-D146-8449570704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2874B-D176-462F-91D3-B4FB35D4D46D}" type="datetimeFigureOut">
              <a:rPr lang="en-GB" smtClean="0"/>
              <a:t>03/04/2024</a:t>
            </a:fld>
            <a:endParaRPr lang="en-GB"/>
          </a:p>
        </p:txBody>
      </p:sp>
      <p:sp>
        <p:nvSpPr>
          <p:cNvPr id="5" name="Footer Placeholder 4">
            <a:extLst>
              <a:ext uri="{FF2B5EF4-FFF2-40B4-BE49-F238E27FC236}">
                <a16:creationId xmlns:a16="http://schemas.microsoft.com/office/drawing/2014/main" id="{8EB19A2B-4BA1-3212-7154-47E87F87B9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D24EEB2-FBF6-0739-CB93-1512C9E56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E42ED-BA94-4401-B9ED-25D1EB901231}" type="slidenum">
              <a:rPr lang="en-GB" smtClean="0"/>
              <a:t>‹#›</a:t>
            </a:fld>
            <a:endParaRPr lang="en-GB"/>
          </a:p>
        </p:txBody>
      </p:sp>
    </p:spTree>
    <p:extLst>
      <p:ext uri="{BB962C8B-B14F-4D97-AF65-F5344CB8AC3E}">
        <p14:creationId xmlns:p14="http://schemas.microsoft.com/office/powerpoint/2010/main" val="370974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07011-9D66-BCF1-3E35-9E9014CB0934}"/>
              </a:ext>
            </a:extLst>
          </p:cNvPr>
          <p:cNvSpPr>
            <a:spLocks noGrp="1"/>
          </p:cNvSpPr>
          <p:nvPr>
            <p:ph type="ctrTitle"/>
          </p:nvPr>
        </p:nvSpPr>
        <p:spPr>
          <a:xfrm>
            <a:off x="1524000" y="1782147"/>
            <a:ext cx="9144000" cy="1727816"/>
          </a:xfrm>
        </p:spPr>
        <p:txBody>
          <a:bodyPr>
            <a:normAutofit/>
          </a:bodyPr>
          <a:lstStyle/>
          <a:p>
            <a:r>
              <a:rPr lang="en-GB" dirty="0"/>
              <a:t>Modern slavery</a:t>
            </a:r>
          </a:p>
        </p:txBody>
      </p:sp>
      <p:sp>
        <p:nvSpPr>
          <p:cNvPr id="3" name="Subtitle 2">
            <a:extLst>
              <a:ext uri="{FF2B5EF4-FFF2-40B4-BE49-F238E27FC236}">
                <a16:creationId xmlns:a16="http://schemas.microsoft.com/office/drawing/2014/main" id="{59DA5EA1-75AD-849F-C7F1-C2AE031D1767}"/>
              </a:ext>
            </a:extLst>
          </p:cNvPr>
          <p:cNvSpPr>
            <a:spLocks noGrp="1"/>
          </p:cNvSpPr>
          <p:nvPr>
            <p:ph type="subTitle" idx="1"/>
          </p:nvPr>
        </p:nvSpPr>
        <p:spPr/>
        <p:txBody>
          <a:bodyPr/>
          <a:lstStyle/>
          <a:p>
            <a:r>
              <a:rPr lang="en-GB" dirty="0"/>
              <a:t>An introduction for social care managers</a:t>
            </a:r>
          </a:p>
        </p:txBody>
      </p:sp>
    </p:spTree>
    <p:extLst>
      <p:ext uri="{BB962C8B-B14F-4D97-AF65-F5344CB8AC3E}">
        <p14:creationId xmlns:p14="http://schemas.microsoft.com/office/powerpoint/2010/main" val="4082234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879BE-C770-1EBA-E044-549B24BC5A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65DFE-D9BE-624B-14AA-BDE205122467}"/>
              </a:ext>
            </a:extLst>
          </p:cNvPr>
          <p:cNvSpPr>
            <a:spLocks noGrp="1"/>
          </p:cNvSpPr>
          <p:nvPr>
            <p:ph type="title"/>
          </p:nvPr>
        </p:nvSpPr>
        <p:spPr/>
        <p:txBody>
          <a:bodyPr/>
          <a:lstStyle/>
          <a:p>
            <a:r>
              <a:rPr lang="en-GB" dirty="0"/>
              <a:t>International Staff Wellbeing</a:t>
            </a:r>
          </a:p>
        </p:txBody>
      </p:sp>
      <p:sp>
        <p:nvSpPr>
          <p:cNvPr id="3" name="Content Placeholder 2">
            <a:extLst>
              <a:ext uri="{FF2B5EF4-FFF2-40B4-BE49-F238E27FC236}">
                <a16:creationId xmlns:a16="http://schemas.microsoft.com/office/drawing/2014/main" id="{29D8A64E-A604-5A82-04B3-C757C2963B33}"/>
              </a:ext>
            </a:extLst>
          </p:cNvPr>
          <p:cNvSpPr>
            <a:spLocks noGrp="1"/>
          </p:cNvSpPr>
          <p:nvPr>
            <p:ph idx="1"/>
          </p:nvPr>
        </p:nvSpPr>
        <p:spPr/>
        <p:txBody>
          <a:bodyPr/>
          <a:lstStyle/>
          <a:p>
            <a:r>
              <a:rPr lang="en-GB" dirty="0"/>
              <a:t>Good quality accommodation, if arranged</a:t>
            </a:r>
          </a:p>
          <a:p>
            <a:r>
              <a:rPr lang="en-GB" dirty="0"/>
              <a:t>In-depth induction</a:t>
            </a:r>
          </a:p>
          <a:p>
            <a:r>
              <a:rPr lang="en-GB" dirty="0"/>
              <a:t>Orientation and acclimatisation</a:t>
            </a:r>
          </a:p>
          <a:p>
            <a:r>
              <a:rPr lang="en-GB" dirty="0"/>
              <a:t>Ongoing support</a:t>
            </a:r>
          </a:p>
          <a:p>
            <a:r>
              <a:rPr lang="en-GB" dirty="0"/>
              <a:t>Awareness of worker rights</a:t>
            </a:r>
          </a:p>
          <a:p>
            <a:r>
              <a:rPr lang="en-GB" dirty="0"/>
              <a:t>Career progress and qualifications</a:t>
            </a:r>
          </a:p>
          <a:p>
            <a:endParaRPr lang="en-GB" dirty="0"/>
          </a:p>
          <a:p>
            <a:endParaRPr lang="en-GB" dirty="0"/>
          </a:p>
        </p:txBody>
      </p:sp>
    </p:spTree>
    <p:extLst>
      <p:ext uri="{BB962C8B-B14F-4D97-AF65-F5344CB8AC3E}">
        <p14:creationId xmlns:p14="http://schemas.microsoft.com/office/powerpoint/2010/main" val="365701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ABEB9-FEF4-6363-99C0-0360FD6A97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0A42A-8AC8-00A4-7CFF-AED062D4DBDF}"/>
              </a:ext>
            </a:extLst>
          </p:cNvPr>
          <p:cNvSpPr>
            <a:spLocks noGrp="1"/>
          </p:cNvSpPr>
          <p:nvPr>
            <p:ph type="title"/>
          </p:nvPr>
        </p:nvSpPr>
        <p:spPr/>
        <p:txBody>
          <a:bodyPr/>
          <a:lstStyle/>
          <a:p>
            <a:r>
              <a:rPr lang="en-GB" dirty="0"/>
              <a:t>Policies and Procedures, etc</a:t>
            </a:r>
          </a:p>
        </p:txBody>
      </p:sp>
      <p:sp>
        <p:nvSpPr>
          <p:cNvPr id="3" name="Content Placeholder 2">
            <a:extLst>
              <a:ext uri="{FF2B5EF4-FFF2-40B4-BE49-F238E27FC236}">
                <a16:creationId xmlns:a16="http://schemas.microsoft.com/office/drawing/2014/main" id="{05EF453E-C676-04DF-8A7F-3CEE851EC0C5}"/>
              </a:ext>
            </a:extLst>
          </p:cNvPr>
          <p:cNvSpPr>
            <a:spLocks noGrp="1"/>
          </p:cNvSpPr>
          <p:nvPr>
            <p:ph idx="1"/>
          </p:nvPr>
        </p:nvSpPr>
        <p:spPr/>
        <p:txBody>
          <a:bodyPr/>
          <a:lstStyle/>
          <a:p>
            <a:r>
              <a:rPr lang="en-GB" dirty="0"/>
              <a:t>Must include support and guidance for staff if they suspect someone is at risk or is a victim of modern slavery</a:t>
            </a:r>
          </a:p>
          <a:p>
            <a:r>
              <a:rPr lang="en-GB" dirty="0"/>
              <a:t>Safe, thorough and effective recruitment processes</a:t>
            </a:r>
          </a:p>
          <a:p>
            <a:r>
              <a:rPr lang="en-GB" dirty="0"/>
              <a:t>If using a recruitment agency, processes to check that the agency is carrying out the proper recruitment checks</a:t>
            </a:r>
          </a:p>
        </p:txBody>
      </p:sp>
    </p:spTree>
    <p:extLst>
      <p:ext uri="{BB962C8B-B14F-4D97-AF65-F5344CB8AC3E}">
        <p14:creationId xmlns:p14="http://schemas.microsoft.com/office/powerpoint/2010/main" val="3176331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7DA59-15B1-9D67-6420-72B1221A6242}"/>
              </a:ext>
            </a:extLst>
          </p:cNvPr>
          <p:cNvSpPr>
            <a:spLocks noGrp="1"/>
          </p:cNvSpPr>
          <p:nvPr>
            <p:ph type="title"/>
          </p:nvPr>
        </p:nvSpPr>
        <p:spPr/>
        <p:txBody>
          <a:bodyPr/>
          <a:lstStyle/>
          <a:p>
            <a:r>
              <a:rPr lang="en-GB" dirty="0"/>
              <a:t>Labour Exploitation</a:t>
            </a:r>
          </a:p>
        </p:txBody>
      </p:sp>
      <p:sp>
        <p:nvSpPr>
          <p:cNvPr id="3" name="Content Placeholder 2">
            <a:extLst>
              <a:ext uri="{FF2B5EF4-FFF2-40B4-BE49-F238E27FC236}">
                <a16:creationId xmlns:a16="http://schemas.microsoft.com/office/drawing/2014/main" id="{95DBBCB1-DA64-3B2A-12D1-8084C2F5DA76}"/>
              </a:ext>
            </a:extLst>
          </p:cNvPr>
          <p:cNvSpPr>
            <a:spLocks noGrp="1"/>
          </p:cNvSpPr>
          <p:nvPr>
            <p:ph idx="1"/>
          </p:nvPr>
        </p:nvSpPr>
        <p:spPr>
          <a:xfrm>
            <a:off x="838200" y="3600183"/>
            <a:ext cx="10515600" cy="2576779"/>
          </a:xfrm>
        </p:spPr>
        <p:txBody>
          <a:bodyPr/>
          <a:lstStyle/>
          <a:p>
            <a:r>
              <a:rPr lang="en-GB" dirty="0"/>
              <a:t>Migration status</a:t>
            </a:r>
          </a:p>
          <a:p>
            <a:r>
              <a:rPr lang="en-GB" dirty="0"/>
              <a:t>Homelessness (and the threat of)</a:t>
            </a:r>
          </a:p>
          <a:p>
            <a:r>
              <a:rPr lang="en-GB" dirty="0"/>
              <a:t>Language and cultural barriers</a:t>
            </a:r>
          </a:p>
          <a:p>
            <a:r>
              <a:rPr lang="en-GB" dirty="0"/>
              <a:t>Recruitment fees — debt bondage</a:t>
            </a:r>
          </a:p>
          <a:p>
            <a:r>
              <a:rPr lang="en-GB" dirty="0"/>
              <a:t>Lack of social network</a:t>
            </a:r>
          </a:p>
        </p:txBody>
      </p:sp>
      <p:sp>
        <p:nvSpPr>
          <p:cNvPr id="6" name="Arrow: Chevron 5">
            <a:extLst>
              <a:ext uri="{FF2B5EF4-FFF2-40B4-BE49-F238E27FC236}">
                <a16:creationId xmlns:a16="http://schemas.microsoft.com/office/drawing/2014/main" id="{0111A422-D36C-EFB2-54EF-9A3D2DC47B80}"/>
              </a:ext>
            </a:extLst>
          </p:cNvPr>
          <p:cNvSpPr/>
          <p:nvPr/>
        </p:nvSpPr>
        <p:spPr>
          <a:xfrm>
            <a:off x="5974984" y="1825625"/>
            <a:ext cx="2698271" cy="1432192"/>
          </a:xfrm>
          <a:prstGeom prst="chevron">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Below Minimum Wage</a:t>
            </a:r>
          </a:p>
        </p:txBody>
      </p:sp>
      <p:sp>
        <p:nvSpPr>
          <p:cNvPr id="7" name="Arrow: Chevron 6">
            <a:extLst>
              <a:ext uri="{FF2B5EF4-FFF2-40B4-BE49-F238E27FC236}">
                <a16:creationId xmlns:a16="http://schemas.microsoft.com/office/drawing/2014/main" id="{EB8DD65E-6904-31B8-345B-370941EA8415}"/>
              </a:ext>
            </a:extLst>
          </p:cNvPr>
          <p:cNvSpPr/>
          <p:nvPr/>
        </p:nvSpPr>
        <p:spPr>
          <a:xfrm>
            <a:off x="8356408" y="1825625"/>
            <a:ext cx="2708025" cy="1432192"/>
          </a:xfrm>
          <a:prstGeom prst="chevron">
            <a:avLst/>
          </a:prstGeom>
          <a:solidFill>
            <a:srgbClr val="F85326"/>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No Freedom of Movement</a:t>
            </a:r>
          </a:p>
        </p:txBody>
      </p:sp>
      <p:sp>
        <p:nvSpPr>
          <p:cNvPr id="8" name="Arrow: Chevron 7">
            <a:extLst>
              <a:ext uri="{FF2B5EF4-FFF2-40B4-BE49-F238E27FC236}">
                <a16:creationId xmlns:a16="http://schemas.microsoft.com/office/drawing/2014/main" id="{8D6E37CF-E08C-74CA-DAFC-E757D7232DAB}"/>
              </a:ext>
            </a:extLst>
          </p:cNvPr>
          <p:cNvSpPr/>
          <p:nvPr/>
        </p:nvSpPr>
        <p:spPr>
          <a:xfrm>
            <a:off x="1391835" y="1825625"/>
            <a:ext cx="2617767" cy="1432192"/>
          </a:xfrm>
          <a:prstGeom prst="chevron">
            <a:avLst/>
          </a:prstGeom>
          <a:solidFill>
            <a:srgbClr val="FFD44B"/>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tx1"/>
                </a:solidFill>
              </a:rPr>
              <a:t>Preferred Employer</a:t>
            </a:r>
          </a:p>
        </p:txBody>
      </p:sp>
      <p:sp>
        <p:nvSpPr>
          <p:cNvPr id="9" name="Arrow: Chevron 8">
            <a:extLst>
              <a:ext uri="{FF2B5EF4-FFF2-40B4-BE49-F238E27FC236}">
                <a16:creationId xmlns:a16="http://schemas.microsoft.com/office/drawing/2014/main" id="{BB76568F-C116-AC01-DCFE-3A606BDAFEDB}"/>
              </a:ext>
            </a:extLst>
          </p:cNvPr>
          <p:cNvSpPr/>
          <p:nvPr/>
        </p:nvSpPr>
        <p:spPr>
          <a:xfrm>
            <a:off x="3674064" y="1825625"/>
            <a:ext cx="2617767" cy="1432192"/>
          </a:xfrm>
          <a:prstGeom prst="chevron">
            <a:avLst/>
          </a:prstGeom>
          <a:solidFill>
            <a:srgbClr val="F1AE55"/>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Excessive Hours</a:t>
            </a:r>
          </a:p>
        </p:txBody>
      </p:sp>
    </p:spTree>
    <p:extLst>
      <p:ext uri="{BB962C8B-B14F-4D97-AF65-F5344CB8AC3E}">
        <p14:creationId xmlns:p14="http://schemas.microsoft.com/office/powerpoint/2010/main" val="725478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8161-4E4B-2BAC-55B7-2D2DFDF1C0D2}"/>
              </a:ext>
            </a:extLst>
          </p:cNvPr>
          <p:cNvSpPr>
            <a:spLocks noGrp="1"/>
          </p:cNvSpPr>
          <p:nvPr>
            <p:ph type="title"/>
          </p:nvPr>
        </p:nvSpPr>
        <p:spPr/>
        <p:txBody>
          <a:bodyPr/>
          <a:lstStyle/>
          <a:p>
            <a:r>
              <a:rPr lang="en-GB" dirty="0"/>
              <a:t>Control Tactics</a:t>
            </a:r>
          </a:p>
        </p:txBody>
      </p:sp>
      <p:sp>
        <p:nvSpPr>
          <p:cNvPr id="3" name="Content Placeholder 2">
            <a:extLst>
              <a:ext uri="{FF2B5EF4-FFF2-40B4-BE49-F238E27FC236}">
                <a16:creationId xmlns:a16="http://schemas.microsoft.com/office/drawing/2014/main" id="{2ACD561C-6C09-ADC1-C8C8-BB69594E0250}"/>
              </a:ext>
            </a:extLst>
          </p:cNvPr>
          <p:cNvSpPr>
            <a:spLocks noGrp="1"/>
          </p:cNvSpPr>
          <p:nvPr>
            <p:ph idx="1"/>
          </p:nvPr>
        </p:nvSpPr>
        <p:spPr/>
        <p:txBody>
          <a:bodyPr/>
          <a:lstStyle/>
          <a:p>
            <a:r>
              <a:rPr lang="en-GB" dirty="0"/>
              <a:t>Financial</a:t>
            </a:r>
          </a:p>
          <a:p>
            <a:r>
              <a:rPr lang="en-GB" dirty="0"/>
              <a:t>Withholding of passports (etc)</a:t>
            </a:r>
          </a:p>
          <a:p>
            <a:r>
              <a:rPr lang="en-GB" dirty="0"/>
              <a:t>Restricted movement and isolation</a:t>
            </a:r>
          </a:p>
          <a:p>
            <a:r>
              <a:rPr lang="en-GB" dirty="0"/>
              <a:t>Threats</a:t>
            </a:r>
          </a:p>
          <a:p>
            <a:r>
              <a:rPr lang="en-GB" dirty="0"/>
              <a:t>Emotional abuse</a:t>
            </a:r>
          </a:p>
          <a:p>
            <a:r>
              <a:rPr lang="en-GB" dirty="0"/>
              <a:t>Monitoring</a:t>
            </a:r>
          </a:p>
          <a:p>
            <a:endParaRPr lang="en-GB" dirty="0"/>
          </a:p>
        </p:txBody>
      </p:sp>
    </p:spTree>
    <p:extLst>
      <p:ext uri="{BB962C8B-B14F-4D97-AF65-F5344CB8AC3E}">
        <p14:creationId xmlns:p14="http://schemas.microsoft.com/office/powerpoint/2010/main" val="89822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4FCC1-E810-3E50-A037-55B17E829095}"/>
              </a:ext>
            </a:extLst>
          </p:cNvPr>
          <p:cNvSpPr>
            <a:spLocks noGrp="1"/>
          </p:cNvSpPr>
          <p:nvPr>
            <p:ph type="title"/>
          </p:nvPr>
        </p:nvSpPr>
        <p:spPr/>
        <p:txBody>
          <a:bodyPr/>
          <a:lstStyle/>
          <a:p>
            <a:r>
              <a:rPr lang="en-GB" dirty="0"/>
              <a:t>Financial Control</a:t>
            </a:r>
          </a:p>
        </p:txBody>
      </p:sp>
      <p:sp>
        <p:nvSpPr>
          <p:cNvPr id="3" name="Content Placeholder 2">
            <a:extLst>
              <a:ext uri="{FF2B5EF4-FFF2-40B4-BE49-F238E27FC236}">
                <a16:creationId xmlns:a16="http://schemas.microsoft.com/office/drawing/2014/main" id="{18DE92FD-4F98-4788-F113-28CCB849AF3A}"/>
              </a:ext>
            </a:extLst>
          </p:cNvPr>
          <p:cNvSpPr>
            <a:spLocks noGrp="1"/>
          </p:cNvSpPr>
          <p:nvPr>
            <p:ph idx="1"/>
          </p:nvPr>
        </p:nvSpPr>
        <p:spPr/>
        <p:txBody>
          <a:bodyPr/>
          <a:lstStyle/>
          <a:p>
            <a:pPr marL="0" indent="0" algn="ctr">
              <a:buNone/>
            </a:pPr>
            <a:r>
              <a:rPr lang="en-GB" i="1" dirty="0"/>
              <a:t>“Unison cited the example of a Nurse from Zimbabwe who, when wishing to quit her role in a care home, was told she had to pay nearly £11,000. The Nurse related how the Care Home Manager attempted to deny her a reference unless the full amount was settled”</a:t>
            </a:r>
          </a:p>
          <a:p>
            <a:pPr marL="0" indent="0" algn="ctr">
              <a:buNone/>
            </a:pPr>
            <a:endParaRPr lang="en-GB" i="1" dirty="0"/>
          </a:p>
          <a:p>
            <a:r>
              <a:rPr lang="en-GB" dirty="0"/>
              <a:t>Illegal recruitment fees</a:t>
            </a:r>
          </a:p>
          <a:p>
            <a:r>
              <a:rPr lang="en-GB" dirty="0"/>
              <a:t>Punitive clauses in contracts</a:t>
            </a:r>
          </a:p>
          <a:p>
            <a:r>
              <a:rPr lang="en-GB" dirty="0"/>
              <a:t>Passing on recruitment costs to the worker</a:t>
            </a:r>
          </a:p>
        </p:txBody>
      </p:sp>
    </p:spTree>
    <p:extLst>
      <p:ext uri="{BB962C8B-B14F-4D97-AF65-F5344CB8AC3E}">
        <p14:creationId xmlns:p14="http://schemas.microsoft.com/office/powerpoint/2010/main" val="3541572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A3460-78D1-1FA9-A475-757552728928}"/>
              </a:ext>
            </a:extLst>
          </p:cNvPr>
          <p:cNvSpPr>
            <a:spLocks noGrp="1"/>
          </p:cNvSpPr>
          <p:nvPr>
            <p:ph type="title"/>
          </p:nvPr>
        </p:nvSpPr>
        <p:spPr/>
        <p:txBody>
          <a:bodyPr/>
          <a:lstStyle/>
          <a:p>
            <a:r>
              <a:rPr lang="en-GB" dirty="0"/>
              <a:t>Warning Signs</a:t>
            </a:r>
          </a:p>
        </p:txBody>
      </p:sp>
      <p:sp>
        <p:nvSpPr>
          <p:cNvPr id="3" name="Content Placeholder 2">
            <a:extLst>
              <a:ext uri="{FF2B5EF4-FFF2-40B4-BE49-F238E27FC236}">
                <a16:creationId xmlns:a16="http://schemas.microsoft.com/office/drawing/2014/main" id="{D14AA560-4410-DF4E-1E40-0271158D931E}"/>
              </a:ext>
            </a:extLst>
          </p:cNvPr>
          <p:cNvSpPr>
            <a:spLocks noGrp="1"/>
          </p:cNvSpPr>
          <p:nvPr>
            <p:ph idx="1"/>
          </p:nvPr>
        </p:nvSpPr>
        <p:spPr>
          <a:xfrm>
            <a:off x="838200" y="1825625"/>
            <a:ext cx="10839680" cy="4266703"/>
          </a:xfrm>
        </p:spPr>
        <p:txBody>
          <a:bodyPr>
            <a:normAutofit/>
          </a:bodyPr>
          <a:lstStyle/>
          <a:p>
            <a:r>
              <a:rPr lang="en-GB" dirty="0"/>
              <a:t>People who are victims of modern slavery do not always appear to be exploited</a:t>
            </a:r>
          </a:p>
          <a:p>
            <a:r>
              <a:rPr lang="en-GB" dirty="0"/>
              <a:t>Coercion is often hard to detect; having freedom of movement, and appearing to consent to their work, should not be taken as conclusive evidence that someone is not being exploited</a:t>
            </a:r>
          </a:p>
          <a:p>
            <a:r>
              <a:rPr lang="en-GB" dirty="0"/>
              <a:t>Modern slavery victims could be related to, or in a relationship with, their exploiters</a:t>
            </a:r>
          </a:p>
          <a:p>
            <a:r>
              <a:rPr lang="en-GB" dirty="0"/>
              <a:t>Victims of modern slavery can be of all nationalities</a:t>
            </a:r>
          </a:p>
        </p:txBody>
      </p:sp>
    </p:spTree>
    <p:extLst>
      <p:ext uri="{BB962C8B-B14F-4D97-AF65-F5344CB8AC3E}">
        <p14:creationId xmlns:p14="http://schemas.microsoft.com/office/powerpoint/2010/main" val="151150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883D3-BD3C-80E3-5AD9-1F3B86C4A0A3}"/>
              </a:ext>
            </a:extLst>
          </p:cNvPr>
          <p:cNvSpPr>
            <a:spLocks noGrp="1"/>
          </p:cNvSpPr>
          <p:nvPr>
            <p:ph type="title"/>
          </p:nvPr>
        </p:nvSpPr>
        <p:spPr/>
        <p:txBody>
          <a:bodyPr/>
          <a:lstStyle/>
          <a:p>
            <a:r>
              <a:rPr lang="en-GB" dirty="0"/>
              <a:t>Warning Signs</a:t>
            </a:r>
          </a:p>
        </p:txBody>
      </p:sp>
      <p:sp>
        <p:nvSpPr>
          <p:cNvPr id="3" name="Content Placeholder 2">
            <a:extLst>
              <a:ext uri="{FF2B5EF4-FFF2-40B4-BE49-F238E27FC236}">
                <a16:creationId xmlns:a16="http://schemas.microsoft.com/office/drawing/2014/main" id="{6539933F-95F0-A51D-2490-B65FB47447DE}"/>
              </a:ext>
            </a:extLst>
          </p:cNvPr>
          <p:cNvSpPr>
            <a:spLocks noGrp="1"/>
          </p:cNvSpPr>
          <p:nvPr>
            <p:ph idx="1"/>
          </p:nvPr>
        </p:nvSpPr>
        <p:spPr>
          <a:xfrm>
            <a:off x="838199" y="1825625"/>
            <a:ext cx="10784595" cy="4667250"/>
          </a:xfrm>
        </p:spPr>
        <p:txBody>
          <a:bodyPr>
            <a:normAutofit fontScale="92500" lnSpcReduction="10000"/>
          </a:bodyPr>
          <a:lstStyle/>
          <a:p>
            <a:pPr marL="0" indent="0">
              <a:buNone/>
            </a:pPr>
            <a:r>
              <a:rPr lang="en-GB" b="1" dirty="0"/>
              <a:t>Physical appearance</a:t>
            </a:r>
          </a:p>
          <a:p>
            <a:r>
              <a:rPr lang="en-GB" dirty="0"/>
              <a:t>Being fearful, anxious, depressed, submissive, tense, or nervous/paranoid</a:t>
            </a:r>
          </a:p>
          <a:p>
            <a:r>
              <a:rPr lang="en-GB" dirty="0"/>
              <a:t>Exhibiting unusually fearful or anxious behaviour</a:t>
            </a:r>
          </a:p>
          <a:p>
            <a:r>
              <a:rPr lang="en-GB" dirty="0"/>
              <a:t>Appearing withdrawn</a:t>
            </a:r>
          </a:p>
          <a:p>
            <a:r>
              <a:rPr lang="en-GB" dirty="0"/>
              <a:t>Avoiding eye contact</a:t>
            </a:r>
          </a:p>
          <a:p>
            <a:r>
              <a:rPr lang="en-GB" dirty="0"/>
              <a:t>Reluctant to seek help</a:t>
            </a:r>
          </a:p>
          <a:p>
            <a:r>
              <a:rPr lang="en-GB" dirty="0"/>
              <a:t>Lacking health care/dental care</a:t>
            </a:r>
          </a:p>
          <a:p>
            <a:r>
              <a:rPr lang="en-GB" dirty="0"/>
              <a:t>Appearing malnourished</a:t>
            </a:r>
          </a:p>
          <a:p>
            <a:r>
              <a:rPr lang="en-GB" dirty="0"/>
              <a:t>Showing signs of physical and/or sexual abuse, physical restraint, confinement or torture</a:t>
            </a:r>
          </a:p>
        </p:txBody>
      </p:sp>
    </p:spTree>
    <p:extLst>
      <p:ext uri="{BB962C8B-B14F-4D97-AF65-F5344CB8AC3E}">
        <p14:creationId xmlns:p14="http://schemas.microsoft.com/office/powerpoint/2010/main" val="1262838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FD796-4F47-B647-7F6D-7C0C0913ABDD}"/>
              </a:ext>
            </a:extLst>
          </p:cNvPr>
          <p:cNvSpPr>
            <a:spLocks noGrp="1"/>
          </p:cNvSpPr>
          <p:nvPr>
            <p:ph type="title"/>
          </p:nvPr>
        </p:nvSpPr>
        <p:spPr/>
        <p:txBody>
          <a:bodyPr/>
          <a:lstStyle/>
          <a:p>
            <a:r>
              <a:rPr lang="en-GB" dirty="0"/>
              <a:t>Warning Signs</a:t>
            </a:r>
          </a:p>
        </p:txBody>
      </p:sp>
      <p:sp>
        <p:nvSpPr>
          <p:cNvPr id="3" name="Content Placeholder 2">
            <a:extLst>
              <a:ext uri="{FF2B5EF4-FFF2-40B4-BE49-F238E27FC236}">
                <a16:creationId xmlns:a16="http://schemas.microsoft.com/office/drawing/2014/main" id="{5AA144DF-DE4A-EB6B-47E0-7A65A25F63D5}"/>
              </a:ext>
            </a:extLst>
          </p:cNvPr>
          <p:cNvSpPr>
            <a:spLocks noGrp="1"/>
          </p:cNvSpPr>
          <p:nvPr>
            <p:ph idx="1"/>
          </p:nvPr>
        </p:nvSpPr>
        <p:spPr/>
        <p:txBody>
          <a:bodyPr>
            <a:normAutofit lnSpcReduction="10000"/>
          </a:bodyPr>
          <a:lstStyle/>
          <a:p>
            <a:pPr marL="0" indent="0">
              <a:buNone/>
            </a:pPr>
            <a:r>
              <a:rPr lang="en-GB" b="1" dirty="0"/>
              <a:t>Lack of control</a:t>
            </a:r>
          </a:p>
          <a:p>
            <a:r>
              <a:rPr lang="en-GB" dirty="0"/>
              <a:t>Having few or no personal possessions</a:t>
            </a:r>
          </a:p>
          <a:p>
            <a:r>
              <a:rPr lang="en-GB" dirty="0"/>
              <a:t>Not being in control of their own money, no financial records, or bank account</a:t>
            </a:r>
          </a:p>
          <a:p>
            <a:r>
              <a:rPr lang="en-GB" dirty="0"/>
              <a:t>Not being in control of their own identification documents (ID or passport)</a:t>
            </a:r>
          </a:p>
          <a:p>
            <a:r>
              <a:rPr lang="en-GB" dirty="0"/>
              <a:t>Not being allowed or able to speak for themselves (a third party may insist on being present and/or translating)</a:t>
            </a:r>
          </a:p>
          <a:p>
            <a:r>
              <a:rPr lang="en-GB" dirty="0"/>
              <a:t>Wearing the same clothes day in day out, or clothes that are inappropriate for the work being done</a:t>
            </a:r>
          </a:p>
        </p:txBody>
      </p:sp>
    </p:spTree>
    <p:extLst>
      <p:ext uri="{BB962C8B-B14F-4D97-AF65-F5344CB8AC3E}">
        <p14:creationId xmlns:p14="http://schemas.microsoft.com/office/powerpoint/2010/main" val="2819899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8005-0BCE-ED5E-FB27-7071F853A2A6}"/>
              </a:ext>
            </a:extLst>
          </p:cNvPr>
          <p:cNvSpPr>
            <a:spLocks noGrp="1"/>
          </p:cNvSpPr>
          <p:nvPr>
            <p:ph type="title"/>
          </p:nvPr>
        </p:nvSpPr>
        <p:spPr/>
        <p:txBody>
          <a:bodyPr/>
          <a:lstStyle/>
          <a:p>
            <a:r>
              <a:rPr lang="en-GB" dirty="0"/>
              <a:t>Warning Signs</a:t>
            </a:r>
          </a:p>
        </p:txBody>
      </p:sp>
      <p:sp>
        <p:nvSpPr>
          <p:cNvPr id="3" name="Content Placeholder 2">
            <a:extLst>
              <a:ext uri="{FF2B5EF4-FFF2-40B4-BE49-F238E27FC236}">
                <a16:creationId xmlns:a16="http://schemas.microsoft.com/office/drawing/2014/main" id="{1E5FE67B-8029-6262-7273-93EF26DF0787}"/>
              </a:ext>
            </a:extLst>
          </p:cNvPr>
          <p:cNvSpPr>
            <a:spLocks noGrp="1"/>
          </p:cNvSpPr>
          <p:nvPr>
            <p:ph idx="1"/>
          </p:nvPr>
        </p:nvSpPr>
        <p:spPr>
          <a:xfrm>
            <a:off x="838200" y="1825624"/>
            <a:ext cx="10971882" cy="4553141"/>
          </a:xfrm>
        </p:spPr>
        <p:txBody>
          <a:bodyPr>
            <a:normAutofit/>
          </a:bodyPr>
          <a:lstStyle/>
          <a:p>
            <a:pPr marL="0" indent="0">
              <a:buNone/>
            </a:pPr>
            <a:r>
              <a:rPr lang="en-GB" b="1" dirty="0"/>
              <a:t>Isolation</a:t>
            </a:r>
          </a:p>
          <a:p>
            <a:r>
              <a:rPr lang="en-GB" dirty="0"/>
              <a:t>Not being allowed to travel on their own</a:t>
            </a:r>
          </a:p>
          <a:p>
            <a:r>
              <a:rPr lang="en-GB" dirty="0"/>
              <a:t>Rarely interacting with others</a:t>
            </a:r>
          </a:p>
          <a:p>
            <a:r>
              <a:rPr lang="en-GB" dirty="0"/>
              <a:t>Unfamiliar with their neighbourhood or where they work</a:t>
            </a:r>
          </a:p>
          <a:p>
            <a:r>
              <a:rPr lang="en-GB" dirty="0"/>
              <a:t>Seeming to be under the control of others</a:t>
            </a:r>
          </a:p>
        </p:txBody>
      </p:sp>
    </p:spTree>
    <p:extLst>
      <p:ext uri="{BB962C8B-B14F-4D97-AF65-F5344CB8AC3E}">
        <p14:creationId xmlns:p14="http://schemas.microsoft.com/office/powerpoint/2010/main" val="1725256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63E7-F539-3168-8AB3-313F8DDB948A}"/>
              </a:ext>
            </a:extLst>
          </p:cNvPr>
          <p:cNvSpPr>
            <a:spLocks noGrp="1"/>
          </p:cNvSpPr>
          <p:nvPr>
            <p:ph type="title"/>
          </p:nvPr>
        </p:nvSpPr>
        <p:spPr/>
        <p:txBody>
          <a:bodyPr/>
          <a:lstStyle/>
          <a:p>
            <a:r>
              <a:rPr lang="en-GB" dirty="0"/>
              <a:t>Warning Signs</a:t>
            </a:r>
          </a:p>
        </p:txBody>
      </p:sp>
      <p:sp>
        <p:nvSpPr>
          <p:cNvPr id="3" name="Content Placeholder 2">
            <a:extLst>
              <a:ext uri="{FF2B5EF4-FFF2-40B4-BE49-F238E27FC236}">
                <a16:creationId xmlns:a16="http://schemas.microsoft.com/office/drawing/2014/main" id="{9BB8B709-1214-E3C9-24F4-F6B0C6CF848E}"/>
              </a:ext>
            </a:extLst>
          </p:cNvPr>
          <p:cNvSpPr>
            <a:spLocks noGrp="1"/>
          </p:cNvSpPr>
          <p:nvPr>
            <p:ph idx="1"/>
          </p:nvPr>
        </p:nvSpPr>
        <p:spPr/>
        <p:txBody>
          <a:bodyPr/>
          <a:lstStyle/>
          <a:p>
            <a:pPr marL="0" indent="0">
              <a:buNone/>
            </a:pPr>
            <a:r>
              <a:rPr lang="en-GB" b="1" dirty="0"/>
              <a:t>Poor living conditions</a:t>
            </a:r>
          </a:p>
          <a:p>
            <a:r>
              <a:rPr lang="en-GB" dirty="0"/>
              <a:t>Living in a dirty and cramped environment</a:t>
            </a:r>
          </a:p>
          <a:p>
            <a:r>
              <a:rPr lang="en-GB" dirty="0"/>
              <a:t>Living in over-crowded accommodation</a:t>
            </a:r>
          </a:p>
          <a:p>
            <a:r>
              <a:rPr lang="en-GB" dirty="0"/>
              <a:t>Living and working at the same place</a:t>
            </a:r>
          </a:p>
          <a:p>
            <a:pPr marL="0" indent="0">
              <a:buNone/>
            </a:pPr>
            <a:r>
              <a:rPr lang="en-GB" b="1" dirty="0"/>
              <a:t>Unusual travel times</a:t>
            </a:r>
          </a:p>
          <a:p>
            <a:r>
              <a:rPr lang="en-GB" dirty="0"/>
              <a:t>Being dropped off and collected for work on a regular basis, either very early or late at night</a:t>
            </a:r>
          </a:p>
        </p:txBody>
      </p:sp>
    </p:spTree>
    <p:extLst>
      <p:ext uri="{BB962C8B-B14F-4D97-AF65-F5344CB8AC3E}">
        <p14:creationId xmlns:p14="http://schemas.microsoft.com/office/powerpoint/2010/main" val="3669267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F4F98-5FD0-898D-AD16-BEF4ED0E7D87}"/>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AE30E28A-55DE-B2D5-34AB-14E6F825034C}"/>
              </a:ext>
            </a:extLst>
          </p:cNvPr>
          <p:cNvSpPr>
            <a:spLocks noGrp="1"/>
          </p:cNvSpPr>
          <p:nvPr>
            <p:ph idx="1"/>
          </p:nvPr>
        </p:nvSpPr>
        <p:spPr/>
        <p:txBody>
          <a:bodyPr/>
          <a:lstStyle/>
          <a:p>
            <a:r>
              <a:rPr lang="en-GB" dirty="0"/>
              <a:t>Understand modern slavery and human trafficking</a:t>
            </a:r>
          </a:p>
          <a:p>
            <a:r>
              <a:rPr lang="en-GB" dirty="0"/>
              <a:t>Recognise the “slippery slope” of labour exploitation and why care work is particularly vulnerable</a:t>
            </a:r>
          </a:p>
          <a:p>
            <a:r>
              <a:rPr lang="en-GB" dirty="0"/>
              <a:t>Learn how this service supports international recruits</a:t>
            </a:r>
          </a:p>
          <a:p>
            <a:r>
              <a:rPr lang="en-GB" dirty="0"/>
              <a:t>Recognise the signs of MSHT</a:t>
            </a:r>
          </a:p>
          <a:p>
            <a:r>
              <a:rPr lang="en-GB" dirty="0"/>
              <a:t>Know how to report any concerns</a:t>
            </a:r>
          </a:p>
          <a:p>
            <a:endParaRPr lang="en-GB" dirty="0"/>
          </a:p>
        </p:txBody>
      </p:sp>
    </p:spTree>
    <p:extLst>
      <p:ext uri="{BB962C8B-B14F-4D97-AF65-F5344CB8AC3E}">
        <p14:creationId xmlns:p14="http://schemas.microsoft.com/office/powerpoint/2010/main" val="1832869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C1768-2542-E4EA-F927-2200BCBBE3EB}"/>
              </a:ext>
            </a:extLst>
          </p:cNvPr>
          <p:cNvSpPr>
            <a:spLocks noGrp="1"/>
          </p:cNvSpPr>
          <p:nvPr>
            <p:ph type="title"/>
          </p:nvPr>
        </p:nvSpPr>
        <p:spPr/>
        <p:txBody>
          <a:bodyPr/>
          <a:lstStyle/>
          <a:p>
            <a:r>
              <a:rPr lang="en-GB" dirty="0"/>
              <a:t>Responding to Concerns</a:t>
            </a:r>
          </a:p>
        </p:txBody>
      </p:sp>
      <p:sp>
        <p:nvSpPr>
          <p:cNvPr id="3" name="Content Placeholder 2">
            <a:extLst>
              <a:ext uri="{FF2B5EF4-FFF2-40B4-BE49-F238E27FC236}">
                <a16:creationId xmlns:a16="http://schemas.microsoft.com/office/drawing/2014/main" id="{2F90D5DE-C7C1-4D18-C9DC-BB381805B3B9}"/>
              </a:ext>
            </a:extLst>
          </p:cNvPr>
          <p:cNvSpPr>
            <a:spLocks noGrp="1"/>
          </p:cNvSpPr>
          <p:nvPr>
            <p:ph idx="1"/>
          </p:nvPr>
        </p:nvSpPr>
        <p:spPr>
          <a:xfrm>
            <a:off x="838200" y="1825625"/>
            <a:ext cx="10515600" cy="4667250"/>
          </a:xfrm>
        </p:spPr>
        <p:txBody>
          <a:bodyPr>
            <a:normAutofit/>
          </a:bodyPr>
          <a:lstStyle/>
          <a:p>
            <a:pPr marL="0" indent="0">
              <a:buNone/>
            </a:pPr>
            <a:r>
              <a:rPr lang="en-GB" b="1" dirty="0"/>
              <a:t>If someone reports that they were trafficked or mistreated by a former employer, or you have concerns about agency staff, suppliers, etc</a:t>
            </a:r>
          </a:p>
          <a:p>
            <a:r>
              <a:rPr lang="en-GB" dirty="0"/>
              <a:t>Call 999 if you think someone is in immediate danger</a:t>
            </a:r>
          </a:p>
          <a:p>
            <a:r>
              <a:rPr lang="en-GB" dirty="0"/>
              <a:t>Report to &lt;&lt;corporate/chain contact/ modern slavery lead&gt;&gt;</a:t>
            </a:r>
          </a:p>
          <a:p>
            <a:r>
              <a:rPr lang="en-GB" dirty="0"/>
              <a:t>Report to &lt;&lt;local authority contact details&gt;&gt;</a:t>
            </a:r>
          </a:p>
          <a:p>
            <a:r>
              <a:rPr lang="en-GB" dirty="0"/>
              <a:t>Call Modern Slavery Helpline or 101 to get advice</a:t>
            </a:r>
          </a:p>
        </p:txBody>
      </p:sp>
    </p:spTree>
    <p:extLst>
      <p:ext uri="{BB962C8B-B14F-4D97-AF65-F5344CB8AC3E}">
        <p14:creationId xmlns:p14="http://schemas.microsoft.com/office/powerpoint/2010/main" val="1949363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8F7ED-E0C2-95B7-928C-C3BEF721AF9B}"/>
              </a:ext>
            </a:extLst>
          </p:cNvPr>
          <p:cNvSpPr>
            <a:spLocks noGrp="1"/>
          </p:cNvSpPr>
          <p:nvPr>
            <p:ph type="title"/>
          </p:nvPr>
        </p:nvSpPr>
        <p:spPr/>
        <p:txBody>
          <a:bodyPr/>
          <a:lstStyle/>
          <a:p>
            <a:r>
              <a:rPr lang="en-GB" dirty="0"/>
              <a:t>Responding to Concerns</a:t>
            </a:r>
          </a:p>
        </p:txBody>
      </p:sp>
      <p:sp>
        <p:nvSpPr>
          <p:cNvPr id="3" name="Content Placeholder 2">
            <a:extLst>
              <a:ext uri="{FF2B5EF4-FFF2-40B4-BE49-F238E27FC236}">
                <a16:creationId xmlns:a16="http://schemas.microsoft.com/office/drawing/2014/main" id="{DBE94855-5F79-566C-49A5-AEDD3856CE2F}"/>
              </a:ext>
            </a:extLst>
          </p:cNvPr>
          <p:cNvSpPr>
            <a:spLocks noGrp="1"/>
          </p:cNvSpPr>
          <p:nvPr>
            <p:ph idx="1"/>
          </p:nvPr>
        </p:nvSpPr>
        <p:spPr/>
        <p:txBody>
          <a:bodyPr/>
          <a:lstStyle/>
          <a:p>
            <a:pPr marL="0" indent="0">
              <a:buNone/>
            </a:pPr>
            <a:r>
              <a:rPr lang="en-GB" b="1" dirty="0"/>
              <a:t>Whistleblowing</a:t>
            </a:r>
          </a:p>
          <a:p>
            <a:r>
              <a:rPr lang="en-GB" dirty="0"/>
              <a:t>Gangmasters &amp; Labour Abuse Authority (GLAA) 0800 432 0804</a:t>
            </a:r>
          </a:p>
          <a:p>
            <a:r>
              <a:rPr lang="en-GB" dirty="0"/>
              <a:t>Care Quality Commission/Inspectorate</a:t>
            </a:r>
          </a:p>
        </p:txBody>
      </p:sp>
    </p:spTree>
    <p:extLst>
      <p:ext uri="{BB962C8B-B14F-4D97-AF65-F5344CB8AC3E}">
        <p14:creationId xmlns:p14="http://schemas.microsoft.com/office/powerpoint/2010/main" val="21533076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DC961-38B9-9081-B8F4-24890D0F2731}"/>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0C8544BC-9B87-655A-1834-DFA20ECAF3B8}"/>
              </a:ext>
            </a:extLst>
          </p:cNvPr>
          <p:cNvSpPr>
            <a:spLocks noGrp="1"/>
          </p:cNvSpPr>
          <p:nvPr>
            <p:ph idx="1"/>
          </p:nvPr>
        </p:nvSpPr>
        <p:spPr/>
        <p:txBody>
          <a:bodyPr/>
          <a:lstStyle/>
          <a:p>
            <a:r>
              <a:rPr lang="en-GB" dirty="0"/>
              <a:t>Modern slavery is prevalent, and labour exploitation is not always deliberate or with ill-intent</a:t>
            </a:r>
          </a:p>
          <a:p>
            <a:r>
              <a:rPr lang="en-GB" dirty="0"/>
              <a:t>International recruits are particularly vulnerable, but it can happen to anyone</a:t>
            </a:r>
          </a:p>
          <a:p>
            <a:r>
              <a:rPr lang="en-GB" dirty="0"/>
              <a:t>This service has policies and procedures in place to ensure staff wellbeing</a:t>
            </a:r>
          </a:p>
          <a:p>
            <a:r>
              <a:rPr lang="en-GB" dirty="0"/>
              <a:t>There are warning signs that managers should look out for, and you should report appropriately if concerned</a:t>
            </a:r>
          </a:p>
          <a:p>
            <a:endParaRPr lang="en-GB" dirty="0"/>
          </a:p>
        </p:txBody>
      </p:sp>
    </p:spTree>
    <p:extLst>
      <p:ext uri="{BB962C8B-B14F-4D97-AF65-F5344CB8AC3E}">
        <p14:creationId xmlns:p14="http://schemas.microsoft.com/office/powerpoint/2010/main" val="1858260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7A25-B1C6-FAB7-F2FE-5DC15BFBC306}"/>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7D44B60F-C40B-5077-8CC2-79F09C2FFB92}"/>
              </a:ext>
            </a:extLst>
          </p:cNvPr>
          <p:cNvSpPr>
            <a:spLocks noGrp="1"/>
          </p:cNvSpPr>
          <p:nvPr>
            <p:ph idx="1"/>
          </p:nvPr>
        </p:nvSpPr>
        <p:spPr>
          <a:xfrm>
            <a:off x="838200" y="1825625"/>
            <a:ext cx="10515600" cy="4667250"/>
          </a:xfrm>
        </p:spPr>
        <p:txBody>
          <a:bodyPr numCol="2">
            <a:normAutofit/>
          </a:bodyPr>
          <a:lstStyle/>
          <a:p>
            <a:r>
              <a:rPr lang="en-GB" dirty="0"/>
              <a:t>Law</a:t>
            </a:r>
          </a:p>
          <a:p>
            <a:r>
              <a:rPr lang="en-GB" dirty="0"/>
              <a:t>Definitions</a:t>
            </a:r>
          </a:p>
          <a:p>
            <a:r>
              <a:rPr lang="en-GB" dirty="0"/>
              <a:t>Common features of modern slavery</a:t>
            </a:r>
          </a:p>
          <a:p>
            <a:r>
              <a:rPr lang="en-GB" dirty="0"/>
              <a:t>Facts and figures</a:t>
            </a:r>
          </a:p>
          <a:p>
            <a:r>
              <a:rPr lang="en-GB" dirty="0"/>
              <a:t>International recruitment</a:t>
            </a:r>
          </a:p>
          <a:p>
            <a:r>
              <a:rPr lang="en-GB" dirty="0"/>
              <a:t>Sponsor fraud</a:t>
            </a:r>
          </a:p>
          <a:p>
            <a:r>
              <a:rPr lang="en-GB" dirty="0"/>
              <a:t>International staff wellbeing</a:t>
            </a:r>
          </a:p>
          <a:p>
            <a:r>
              <a:rPr lang="en-GB" dirty="0"/>
              <a:t>Policies and procedures, etc</a:t>
            </a:r>
          </a:p>
          <a:p>
            <a:r>
              <a:rPr lang="en-GB" dirty="0"/>
              <a:t>Labour exploitation</a:t>
            </a:r>
          </a:p>
          <a:p>
            <a:r>
              <a:rPr lang="en-GB" dirty="0"/>
              <a:t>Control tactics</a:t>
            </a:r>
          </a:p>
          <a:p>
            <a:r>
              <a:rPr lang="en-GB" dirty="0"/>
              <a:t>Financial control</a:t>
            </a:r>
          </a:p>
          <a:p>
            <a:r>
              <a:rPr lang="en-GB" dirty="0"/>
              <a:t>Warning signs</a:t>
            </a:r>
          </a:p>
          <a:p>
            <a:r>
              <a:rPr lang="en-GB" dirty="0"/>
              <a:t>Responding to concerns</a:t>
            </a:r>
          </a:p>
        </p:txBody>
      </p:sp>
    </p:spTree>
    <p:extLst>
      <p:ext uri="{BB962C8B-B14F-4D97-AF65-F5344CB8AC3E}">
        <p14:creationId xmlns:p14="http://schemas.microsoft.com/office/powerpoint/2010/main" val="160329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CB1C2-B261-0C83-1080-F26C67D462AD}"/>
              </a:ext>
            </a:extLst>
          </p:cNvPr>
          <p:cNvSpPr>
            <a:spLocks noGrp="1"/>
          </p:cNvSpPr>
          <p:nvPr>
            <p:ph type="title"/>
          </p:nvPr>
        </p:nvSpPr>
        <p:spPr/>
        <p:txBody>
          <a:bodyPr/>
          <a:lstStyle/>
          <a:p>
            <a:r>
              <a:rPr lang="en-GB" dirty="0"/>
              <a:t>Law</a:t>
            </a:r>
          </a:p>
        </p:txBody>
      </p:sp>
      <p:sp>
        <p:nvSpPr>
          <p:cNvPr id="3" name="Content Placeholder 2">
            <a:extLst>
              <a:ext uri="{FF2B5EF4-FFF2-40B4-BE49-F238E27FC236}">
                <a16:creationId xmlns:a16="http://schemas.microsoft.com/office/drawing/2014/main" id="{EC82D2F9-0C1B-4C4C-4AA0-8772E82B51FE}"/>
              </a:ext>
            </a:extLst>
          </p:cNvPr>
          <p:cNvSpPr>
            <a:spLocks noGrp="1"/>
          </p:cNvSpPr>
          <p:nvPr>
            <p:ph idx="1"/>
          </p:nvPr>
        </p:nvSpPr>
        <p:spPr/>
        <p:txBody>
          <a:bodyPr>
            <a:normAutofit/>
          </a:bodyPr>
          <a:lstStyle/>
          <a:p>
            <a:r>
              <a:rPr lang="en-GB" b="1" dirty="0"/>
              <a:t>Modern Slavery Act 2015 (England and Wales)</a:t>
            </a:r>
          </a:p>
          <a:p>
            <a:pPr marL="0" indent="0">
              <a:buNone/>
            </a:pPr>
            <a:r>
              <a:rPr lang="en-GB" i="1" dirty="0"/>
              <a:t>The act includes the crimes:</a:t>
            </a:r>
          </a:p>
          <a:p>
            <a:r>
              <a:rPr lang="en-GB" i="1" dirty="0"/>
              <a:t>knowingly holding a person in a position of slavery, servitude, forced or compulsory labour</a:t>
            </a:r>
          </a:p>
          <a:p>
            <a:r>
              <a:rPr lang="en-GB" i="1" dirty="0"/>
              <a:t>facilitating their travel with the intention of exploiting them during or soon after</a:t>
            </a:r>
          </a:p>
          <a:p>
            <a:r>
              <a:rPr lang="en-GB" b="1" dirty="0"/>
              <a:t>Human Trafficking and Exploitation (Scotland) Act 2015</a:t>
            </a:r>
          </a:p>
          <a:p>
            <a:r>
              <a:rPr lang="en-GB" b="1" dirty="0"/>
              <a:t>Human Trafficking and Exploitation (Criminal Justice and Support for Victims) Act (Northern Ireland) 2015</a:t>
            </a:r>
          </a:p>
          <a:p>
            <a:pPr marL="0" indent="0">
              <a:buNone/>
            </a:pPr>
            <a:endParaRPr lang="en-GB" dirty="0"/>
          </a:p>
        </p:txBody>
      </p:sp>
    </p:spTree>
    <p:extLst>
      <p:ext uri="{BB962C8B-B14F-4D97-AF65-F5344CB8AC3E}">
        <p14:creationId xmlns:p14="http://schemas.microsoft.com/office/powerpoint/2010/main" val="346698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ACD2D-5FBD-7D72-8E41-07F2973CBE1C}"/>
              </a:ext>
            </a:extLst>
          </p:cNvPr>
          <p:cNvSpPr>
            <a:spLocks noGrp="1"/>
          </p:cNvSpPr>
          <p:nvPr>
            <p:ph type="title"/>
          </p:nvPr>
        </p:nvSpPr>
        <p:spPr/>
        <p:txBody>
          <a:bodyPr/>
          <a:lstStyle/>
          <a:p>
            <a:r>
              <a:rPr lang="en-GB" dirty="0"/>
              <a:t>Definitions</a:t>
            </a:r>
          </a:p>
        </p:txBody>
      </p:sp>
      <p:sp>
        <p:nvSpPr>
          <p:cNvPr id="3" name="Content Placeholder 2">
            <a:extLst>
              <a:ext uri="{FF2B5EF4-FFF2-40B4-BE49-F238E27FC236}">
                <a16:creationId xmlns:a16="http://schemas.microsoft.com/office/drawing/2014/main" id="{66A531F2-8911-E7AE-7574-E3BA82DB6A57}"/>
              </a:ext>
            </a:extLst>
          </p:cNvPr>
          <p:cNvSpPr>
            <a:spLocks noGrp="1"/>
          </p:cNvSpPr>
          <p:nvPr>
            <p:ph idx="1"/>
          </p:nvPr>
        </p:nvSpPr>
        <p:spPr/>
        <p:txBody>
          <a:bodyPr>
            <a:normAutofit/>
          </a:bodyPr>
          <a:lstStyle/>
          <a:p>
            <a:r>
              <a:rPr lang="en-GB" b="1" dirty="0"/>
              <a:t>MSHT</a:t>
            </a:r>
            <a:r>
              <a:rPr lang="en-GB" dirty="0"/>
              <a:t> = Modern slavery and human trafficking</a:t>
            </a:r>
          </a:p>
          <a:p>
            <a:r>
              <a:rPr lang="en-GB" b="1" dirty="0"/>
              <a:t>Modern Slavery </a:t>
            </a:r>
            <a:r>
              <a:rPr lang="en-GB" dirty="0"/>
              <a:t>is </a:t>
            </a:r>
            <a:r>
              <a:rPr lang="en-GB" i="1" dirty="0"/>
              <a:t>“an umbrella term encompassing slavery, servitude, forced or compulsory labour and human trafficking” </a:t>
            </a:r>
            <a:br>
              <a:rPr lang="en-GB" i="1" dirty="0"/>
            </a:br>
            <a:r>
              <a:rPr lang="en-GB" dirty="0"/>
              <a:t>(Skills for Care)</a:t>
            </a:r>
          </a:p>
          <a:p>
            <a:r>
              <a:rPr lang="en-GB" b="1" dirty="0"/>
              <a:t>Human trafficking </a:t>
            </a:r>
            <a:r>
              <a:rPr lang="en-GB" dirty="0"/>
              <a:t>is the </a:t>
            </a:r>
            <a:r>
              <a:rPr lang="en-GB" i="1" dirty="0"/>
              <a:t>“recruitment, transportation, transfer, harbouring or receipt of persons by means of threat, or use of force, coercion or deception…to achieve the consent of a person having control over another person, for the purpose of exploitation” </a:t>
            </a:r>
            <a:r>
              <a:rPr lang="en-GB" dirty="0"/>
              <a:t>(Palermo Protocol, UN)</a:t>
            </a:r>
          </a:p>
        </p:txBody>
      </p:sp>
    </p:spTree>
    <p:extLst>
      <p:ext uri="{BB962C8B-B14F-4D97-AF65-F5344CB8AC3E}">
        <p14:creationId xmlns:p14="http://schemas.microsoft.com/office/powerpoint/2010/main" val="424046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B434A-453A-8E2F-DEEB-9066EDE857BA}"/>
              </a:ext>
            </a:extLst>
          </p:cNvPr>
          <p:cNvSpPr>
            <a:spLocks noGrp="1"/>
          </p:cNvSpPr>
          <p:nvPr>
            <p:ph type="title"/>
          </p:nvPr>
        </p:nvSpPr>
        <p:spPr/>
        <p:txBody>
          <a:bodyPr/>
          <a:lstStyle/>
          <a:p>
            <a:r>
              <a:rPr lang="en-GB" dirty="0"/>
              <a:t>Common Features of Modern Slavery</a:t>
            </a:r>
          </a:p>
        </p:txBody>
      </p:sp>
      <p:sp>
        <p:nvSpPr>
          <p:cNvPr id="3" name="Content Placeholder 2">
            <a:extLst>
              <a:ext uri="{FF2B5EF4-FFF2-40B4-BE49-F238E27FC236}">
                <a16:creationId xmlns:a16="http://schemas.microsoft.com/office/drawing/2014/main" id="{0219D991-25BD-2AF4-5D2B-03F7918E4F85}"/>
              </a:ext>
            </a:extLst>
          </p:cNvPr>
          <p:cNvSpPr>
            <a:spLocks noGrp="1"/>
          </p:cNvSpPr>
          <p:nvPr>
            <p:ph idx="1"/>
          </p:nvPr>
        </p:nvSpPr>
        <p:spPr>
          <a:xfrm>
            <a:off x="838199" y="1564395"/>
            <a:ext cx="10938831" cy="4928480"/>
          </a:xfrm>
        </p:spPr>
        <p:txBody>
          <a:bodyPr>
            <a:normAutofit fontScale="92500" lnSpcReduction="10000"/>
          </a:bodyPr>
          <a:lstStyle/>
          <a:p>
            <a:r>
              <a:rPr lang="en-GB" b="1" dirty="0"/>
              <a:t>labour exploitation</a:t>
            </a:r>
            <a:r>
              <a:rPr lang="en-GB" dirty="0"/>
              <a:t>: victims are forced to work for little or no pay, or in poor working conditions</a:t>
            </a:r>
          </a:p>
          <a:p>
            <a:r>
              <a:rPr lang="en-GB" b="1" dirty="0"/>
              <a:t>human trafficking</a:t>
            </a:r>
            <a:r>
              <a:rPr lang="en-GB" dirty="0"/>
              <a:t>: victims are moved by force, fraud or deception</a:t>
            </a:r>
          </a:p>
          <a:p>
            <a:r>
              <a:rPr lang="en-GB" b="1" dirty="0"/>
              <a:t>force</a:t>
            </a:r>
            <a:r>
              <a:rPr lang="en-GB" dirty="0"/>
              <a:t>, or the threat of physical force, to victims or their family members</a:t>
            </a:r>
          </a:p>
          <a:p>
            <a:r>
              <a:rPr lang="en-GB" dirty="0"/>
              <a:t>physical </a:t>
            </a:r>
            <a:r>
              <a:rPr lang="en-GB" b="1" dirty="0"/>
              <a:t>confinement</a:t>
            </a:r>
            <a:r>
              <a:rPr lang="en-GB" dirty="0"/>
              <a:t> or confinement through threats: victims are unable to leave or seek help, which might include withholding travel or immigration documentation</a:t>
            </a:r>
          </a:p>
          <a:p>
            <a:r>
              <a:rPr lang="en-GB" b="1" dirty="0"/>
              <a:t>deception</a:t>
            </a:r>
            <a:r>
              <a:rPr lang="en-GB" dirty="0"/>
              <a:t>: a victim is given false information about their living or employment conditions</a:t>
            </a:r>
          </a:p>
          <a:p>
            <a:r>
              <a:rPr lang="en-GB" b="1" dirty="0"/>
              <a:t>fraud</a:t>
            </a:r>
            <a:r>
              <a:rPr lang="en-GB" dirty="0"/>
              <a:t>: a victim’s accounts or finances are controlled by their abusers</a:t>
            </a:r>
          </a:p>
          <a:p>
            <a:r>
              <a:rPr lang="en-GB" b="1" dirty="0"/>
              <a:t>debt bondage</a:t>
            </a:r>
            <a:r>
              <a:rPr lang="en-GB" dirty="0"/>
              <a:t>: victims are forced to pay excessively, for example travel costs or accommodation</a:t>
            </a:r>
          </a:p>
        </p:txBody>
      </p:sp>
    </p:spTree>
    <p:extLst>
      <p:ext uri="{BB962C8B-B14F-4D97-AF65-F5344CB8AC3E}">
        <p14:creationId xmlns:p14="http://schemas.microsoft.com/office/powerpoint/2010/main" val="2820688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CF522-DFD3-05D1-57CB-772190E7B464}"/>
              </a:ext>
            </a:extLst>
          </p:cNvPr>
          <p:cNvSpPr>
            <a:spLocks noGrp="1"/>
          </p:cNvSpPr>
          <p:nvPr>
            <p:ph type="title"/>
          </p:nvPr>
        </p:nvSpPr>
        <p:spPr/>
        <p:txBody>
          <a:bodyPr/>
          <a:lstStyle/>
          <a:p>
            <a:r>
              <a:rPr lang="en-GB" dirty="0"/>
              <a:t>Facts and Figures</a:t>
            </a:r>
          </a:p>
        </p:txBody>
      </p:sp>
      <p:sp>
        <p:nvSpPr>
          <p:cNvPr id="3" name="Content Placeholder 2">
            <a:extLst>
              <a:ext uri="{FF2B5EF4-FFF2-40B4-BE49-F238E27FC236}">
                <a16:creationId xmlns:a16="http://schemas.microsoft.com/office/drawing/2014/main" id="{45614645-F5AF-EEE7-C3F7-4289CD7BD73B}"/>
              </a:ext>
            </a:extLst>
          </p:cNvPr>
          <p:cNvSpPr>
            <a:spLocks noGrp="1"/>
          </p:cNvSpPr>
          <p:nvPr>
            <p:ph idx="1"/>
          </p:nvPr>
        </p:nvSpPr>
        <p:spPr/>
        <p:txBody>
          <a:bodyPr>
            <a:normAutofit/>
          </a:bodyPr>
          <a:lstStyle/>
          <a:p>
            <a:pPr marL="0" indent="0">
              <a:buNone/>
            </a:pPr>
            <a:r>
              <a:rPr lang="en-GB" b="1" dirty="0"/>
              <a:t>The charity Unseen run the Modern Slavery Helpline and report:</a:t>
            </a:r>
          </a:p>
          <a:p>
            <a:r>
              <a:rPr lang="en-GB" dirty="0"/>
              <a:t>At least 800 people working in care homes or people’s residences were recorded as potential victims in 2023</a:t>
            </a:r>
          </a:p>
          <a:p>
            <a:r>
              <a:rPr lang="en-GB" dirty="0"/>
              <a:t>This is an increase of more than 1,100% on the 63 people in 2021</a:t>
            </a:r>
          </a:p>
          <a:p>
            <a:pPr marL="0" indent="0">
              <a:buNone/>
            </a:pPr>
            <a:endParaRPr lang="en-GB" dirty="0"/>
          </a:p>
          <a:p>
            <a:pPr marL="0" indent="0">
              <a:buNone/>
            </a:pPr>
            <a:r>
              <a:rPr lang="en-GB" b="1" dirty="0"/>
              <a:t>The CQC report</a:t>
            </a:r>
          </a:p>
          <a:p>
            <a:r>
              <a:rPr lang="en-GB" dirty="0"/>
              <a:t>They made four referrals about MSHT in 2021–22</a:t>
            </a:r>
          </a:p>
          <a:p>
            <a:r>
              <a:rPr lang="en-GB" dirty="0"/>
              <a:t>They made 37 in 2022 and say the 2023 figure will be 50+</a:t>
            </a:r>
          </a:p>
          <a:p>
            <a:endParaRPr lang="en-GB" dirty="0"/>
          </a:p>
        </p:txBody>
      </p:sp>
    </p:spTree>
    <p:extLst>
      <p:ext uri="{BB962C8B-B14F-4D97-AF65-F5344CB8AC3E}">
        <p14:creationId xmlns:p14="http://schemas.microsoft.com/office/powerpoint/2010/main" val="1077597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90AEB-C01E-516F-6D9C-10225BFD45D4}"/>
              </a:ext>
            </a:extLst>
          </p:cNvPr>
          <p:cNvSpPr>
            <a:spLocks noGrp="1"/>
          </p:cNvSpPr>
          <p:nvPr>
            <p:ph type="title"/>
          </p:nvPr>
        </p:nvSpPr>
        <p:spPr/>
        <p:txBody>
          <a:bodyPr/>
          <a:lstStyle/>
          <a:p>
            <a:r>
              <a:rPr lang="en-GB" dirty="0"/>
              <a:t>International Recruitment</a:t>
            </a:r>
          </a:p>
        </p:txBody>
      </p:sp>
      <p:sp>
        <p:nvSpPr>
          <p:cNvPr id="3" name="Content Placeholder 2">
            <a:extLst>
              <a:ext uri="{FF2B5EF4-FFF2-40B4-BE49-F238E27FC236}">
                <a16:creationId xmlns:a16="http://schemas.microsoft.com/office/drawing/2014/main" id="{B85D4FF1-6818-480D-A239-1C8799534807}"/>
              </a:ext>
            </a:extLst>
          </p:cNvPr>
          <p:cNvSpPr>
            <a:spLocks noGrp="1"/>
          </p:cNvSpPr>
          <p:nvPr>
            <p:ph idx="1"/>
          </p:nvPr>
        </p:nvSpPr>
        <p:spPr>
          <a:xfrm>
            <a:off x="838200" y="1869691"/>
            <a:ext cx="10515600" cy="4623183"/>
          </a:xfrm>
        </p:spPr>
        <p:txBody>
          <a:bodyPr>
            <a:normAutofit/>
          </a:bodyPr>
          <a:lstStyle/>
          <a:p>
            <a:r>
              <a:rPr lang="en-GB" dirty="0"/>
              <a:t>106,000 visas were issued to care workers in 2023</a:t>
            </a:r>
          </a:p>
          <a:p>
            <a:r>
              <a:rPr lang="en-GB" dirty="0"/>
              <a:t>Between March 2022 and March 2023, an estimated 70,000 people started direct care-providing roles in the independent sector having arrived in the UK during that period</a:t>
            </a:r>
          </a:p>
          <a:p>
            <a:r>
              <a:rPr lang="en-GB" dirty="0"/>
              <a:t>London: 41% of the workforce comes from outside the UK, the majority of these from outside the EU (about 30%)</a:t>
            </a:r>
          </a:p>
          <a:p>
            <a:r>
              <a:rPr lang="en-GB" dirty="0"/>
              <a:t>England regional variation: highest proportion in the South East (26%), lowest in the North East (7%)</a:t>
            </a:r>
          </a:p>
          <a:p>
            <a:r>
              <a:rPr lang="en-GB" dirty="0"/>
              <a:t>About one-third of people employed from outside the UK have been here since before 1995, another third since 2007</a:t>
            </a:r>
          </a:p>
          <a:p>
            <a:pPr marL="0" indent="0">
              <a:buNone/>
            </a:pPr>
            <a:endParaRPr lang="en-GB" dirty="0"/>
          </a:p>
        </p:txBody>
      </p:sp>
    </p:spTree>
    <p:extLst>
      <p:ext uri="{BB962C8B-B14F-4D97-AF65-F5344CB8AC3E}">
        <p14:creationId xmlns:p14="http://schemas.microsoft.com/office/powerpoint/2010/main" val="245194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4FFEF-0D67-17ED-AAEA-0F1DE9D474CA}"/>
              </a:ext>
            </a:extLst>
          </p:cNvPr>
          <p:cNvSpPr>
            <a:spLocks noGrp="1"/>
          </p:cNvSpPr>
          <p:nvPr>
            <p:ph type="title"/>
          </p:nvPr>
        </p:nvSpPr>
        <p:spPr/>
        <p:txBody>
          <a:bodyPr/>
          <a:lstStyle/>
          <a:p>
            <a:r>
              <a:rPr lang="en-GB" dirty="0"/>
              <a:t>Sponsor Fraud</a:t>
            </a:r>
          </a:p>
        </p:txBody>
      </p:sp>
      <p:sp>
        <p:nvSpPr>
          <p:cNvPr id="3" name="Content Placeholder 2">
            <a:extLst>
              <a:ext uri="{FF2B5EF4-FFF2-40B4-BE49-F238E27FC236}">
                <a16:creationId xmlns:a16="http://schemas.microsoft.com/office/drawing/2014/main" id="{5B870D1A-D04A-2957-0B8F-C5E8541A08ED}"/>
              </a:ext>
            </a:extLst>
          </p:cNvPr>
          <p:cNvSpPr>
            <a:spLocks noGrp="1"/>
          </p:cNvSpPr>
          <p:nvPr>
            <p:ph idx="1"/>
          </p:nvPr>
        </p:nvSpPr>
        <p:spPr/>
        <p:txBody>
          <a:bodyPr>
            <a:normAutofit/>
          </a:bodyPr>
          <a:lstStyle/>
          <a:p>
            <a:pPr marL="0" indent="0">
              <a:buNone/>
            </a:pPr>
            <a:r>
              <a:rPr lang="en-GB" b="0" i="0" dirty="0">
                <a:solidFill>
                  <a:srgbClr val="121212"/>
                </a:solidFill>
                <a:effectLst/>
                <a:latin typeface="GuardianTextEgyptian"/>
              </a:rPr>
              <a:t>In 2023, the Home Office revoked 337 licences and suspended a further 569, up from 331 suspensions and 273 revocations the year before</a:t>
            </a:r>
            <a:endParaRPr lang="en-GB" dirty="0"/>
          </a:p>
          <a:p>
            <a:pPr marL="0" indent="0">
              <a:buNone/>
            </a:pPr>
            <a:r>
              <a:rPr lang="en-GB" b="1" dirty="0"/>
              <a:t>A leaked Home Office report says they:</a:t>
            </a:r>
          </a:p>
          <a:p>
            <a:r>
              <a:rPr lang="en-GB" dirty="0">
                <a:solidFill>
                  <a:srgbClr val="121212"/>
                </a:solidFill>
                <a:latin typeface="GuardianTextEgyptian"/>
              </a:rPr>
              <a:t>i</a:t>
            </a:r>
            <a:r>
              <a:rPr lang="en-GB" b="0" i="0" dirty="0">
                <a:solidFill>
                  <a:srgbClr val="121212"/>
                </a:solidFill>
                <a:effectLst/>
                <a:latin typeface="GuardianTextEgyptian"/>
              </a:rPr>
              <a:t>ssued 275 visas to a care home that didn’t exist</a:t>
            </a:r>
          </a:p>
          <a:p>
            <a:r>
              <a:rPr lang="en-GB" dirty="0">
                <a:solidFill>
                  <a:srgbClr val="121212"/>
                </a:solidFill>
                <a:latin typeface="GuardianTextEgyptian"/>
              </a:rPr>
              <a:t>i</a:t>
            </a:r>
            <a:r>
              <a:rPr lang="en-GB" b="0" i="0" dirty="0">
                <a:solidFill>
                  <a:srgbClr val="121212"/>
                </a:solidFill>
                <a:effectLst/>
                <a:latin typeface="GuardianTextEgyptian"/>
              </a:rPr>
              <a:t>ssued 1234 visas to a company that stated it had only four staff when given a licence to operate</a:t>
            </a:r>
          </a:p>
          <a:p>
            <a:r>
              <a:rPr lang="en-GB" dirty="0">
                <a:solidFill>
                  <a:srgbClr val="121212"/>
                </a:solidFill>
                <a:latin typeface="GuardianTextEgyptian"/>
              </a:rPr>
              <a:t>h</a:t>
            </a:r>
            <a:r>
              <a:rPr lang="en-GB" b="0" i="0" dirty="0">
                <a:solidFill>
                  <a:srgbClr val="121212"/>
                </a:solidFill>
                <a:effectLst/>
                <a:latin typeface="GuardianTextEgyptian"/>
              </a:rPr>
              <a:t>ad only one compliance officer for every 1600 employers licensed to sponsor migrant workers</a:t>
            </a:r>
          </a:p>
          <a:p>
            <a:endParaRPr lang="en-GB" b="0" i="0" dirty="0">
              <a:solidFill>
                <a:srgbClr val="121212"/>
              </a:solidFill>
              <a:effectLst/>
              <a:latin typeface="GuardianTextEgyptian"/>
            </a:endParaRPr>
          </a:p>
          <a:p>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748039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36280F49521A46BA0E58F64DFBAC34" ma:contentTypeVersion="13" ma:contentTypeDescription="Create a new document." ma:contentTypeScope="" ma:versionID="3d9bfdaa65660c1f4bd2f719bdd6882c">
  <xsd:schema xmlns:xsd="http://www.w3.org/2001/XMLSchema" xmlns:xs="http://www.w3.org/2001/XMLSchema" xmlns:p="http://schemas.microsoft.com/office/2006/metadata/properties" xmlns:ns2="21de150d-db08-4716-8a28-7ee8db023852" xmlns:ns3="879bdd96-d97b-4c87-af6b-158da9f6ca61" targetNamespace="http://schemas.microsoft.com/office/2006/metadata/properties" ma:root="true" ma:fieldsID="86dc5a12623d307b7a459ef0c029a535" ns2:_="" ns3:_="">
    <xsd:import namespace="21de150d-db08-4716-8a28-7ee8db023852"/>
    <xsd:import namespace="879bdd96-d97b-4c87-af6b-158da9f6ca6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de150d-db08-4716-8a28-7ee8db02385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hidden="true" ma:list="{72e9fcaf-e3ca-4b25-a5f0-b6ebfbb01750}" ma:internalName="TaxCatchAll" ma:showField="CatchAllData" ma:web="21de150d-db08-4716-8a28-7ee8db02385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9bdd96-d97b-4c87-af6b-158da9f6ca6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c959a70-c558-4519-87cb-4becb12fefd5"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21de150d-db08-4716-8a28-7ee8db023852" xsi:nil="true"/>
    <lcf76f155ced4ddcb4097134ff3c332f xmlns="879bdd96-d97b-4c87-af6b-158da9f6ca61">
      <Terms xmlns="http://schemas.microsoft.com/office/infopath/2007/PartnerControls"/>
    </lcf76f155ced4ddcb4097134ff3c332f>
    <_dlc_DocId xmlns="21de150d-db08-4716-8a28-7ee8db023852">D7FFCDP7QNQW-1115393066-1732</_dlc_DocId>
    <_dlc_DocIdUrl xmlns="21de150d-db08-4716-8a28-7ee8db023852">
      <Url>https://dorsetcare.sharepoint.com/sites/CompanyDocs/_layouts/15/DocIdRedir.aspx?ID=D7FFCDP7QNQW-1115393066-1732</Url>
      <Description>D7FFCDP7QNQW-1115393066-1732</Description>
    </_dlc_DocIdUrl>
  </documentManagement>
</p:properties>
</file>

<file path=customXml/itemProps1.xml><?xml version="1.0" encoding="utf-8"?>
<ds:datastoreItem xmlns:ds="http://schemas.openxmlformats.org/officeDocument/2006/customXml" ds:itemID="{8730B37F-5CE0-43BD-B973-EBCF5DF5818F}"/>
</file>

<file path=customXml/itemProps2.xml><?xml version="1.0" encoding="utf-8"?>
<ds:datastoreItem xmlns:ds="http://schemas.openxmlformats.org/officeDocument/2006/customXml" ds:itemID="{DFC47CC9-52F9-420A-9760-47546A26E891}"/>
</file>

<file path=customXml/itemProps3.xml><?xml version="1.0" encoding="utf-8"?>
<ds:datastoreItem xmlns:ds="http://schemas.openxmlformats.org/officeDocument/2006/customXml" ds:itemID="{E1C7AF9B-5C04-4D39-AA2E-F4B8E3ADDA13}"/>
</file>

<file path=customXml/itemProps4.xml><?xml version="1.0" encoding="utf-8"?>
<ds:datastoreItem xmlns:ds="http://schemas.openxmlformats.org/officeDocument/2006/customXml" ds:itemID="{74697163-1151-4D4C-BE2B-BDE26886578A}"/>
</file>

<file path=docProps/app.xml><?xml version="1.0" encoding="utf-8"?>
<Properties xmlns="http://schemas.openxmlformats.org/officeDocument/2006/extended-properties" xmlns:vt="http://schemas.openxmlformats.org/officeDocument/2006/docPropsVTypes">
  <TotalTime>2008</TotalTime>
  <Words>1944</Words>
  <Application>Microsoft Office PowerPoint</Application>
  <PresentationFormat>Widescreen</PresentationFormat>
  <Paragraphs>195</Paragraphs>
  <Slides>22</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headings</vt:lpstr>
      <vt:lpstr>Calibri Light</vt:lpstr>
      <vt:lpstr>GuardianTextEgyptian</vt:lpstr>
      <vt:lpstr>Open Sans</vt:lpstr>
      <vt:lpstr>Wingdings</vt:lpstr>
      <vt:lpstr>Office Theme</vt:lpstr>
      <vt:lpstr>Modern slavery</vt:lpstr>
      <vt:lpstr>Learning Objectives</vt:lpstr>
      <vt:lpstr>Contents</vt:lpstr>
      <vt:lpstr>Law</vt:lpstr>
      <vt:lpstr>Definitions</vt:lpstr>
      <vt:lpstr>Common Features of Modern Slavery</vt:lpstr>
      <vt:lpstr>Facts and Figures</vt:lpstr>
      <vt:lpstr>International Recruitment</vt:lpstr>
      <vt:lpstr>Sponsor Fraud</vt:lpstr>
      <vt:lpstr>International Staff Wellbeing</vt:lpstr>
      <vt:lpstr>Policies and Procedures, etc</vt:lpstr>
      <vt:lpstr>Labour Exploitation</vt:lpstr>
      <vt:lpstr>Control Tactics</vt:lpstr>
      <vt:lpstr>Financial Control</vt:lpstr>
      <vt:lpstr>Warning Signs</vt:lpstr>
      <vt:lpstr>Warning Signs</vt:lpstr>
      <vt:lpstr>Warning Signs</vt:lpstr>
      <vt:lpstr>Warning Signs</vt:lpstr>
      <vt:lpstr>Warning Signs</vt:lpstr>
      <vt:lpstr>Responding to Concerns</vt:lpstr>
      <vt:lpstr>Responding to Concerns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slavery</dc:title>
  <dc:creator>Zoe Anderson</dc:creator>
  <cp:lastModifiedBy>Anna  Knight</cp:lastModifiedBy>
  <cp:revision>39</cp:revision>
  <dcterms:created xsi:type="dcterms:W3CDTF">2024-03-12T08:58:43Z</dcterms:created>
  <dcterms:modified xsi:type="dcterms:W3CDTF">2024-04-03T09:39:46Z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bf18b82-6388-49b0-9adc-5d915add69d5_Enabled">
    <vt:lpwstr>true</vt:lpwstr>
  </property>
  <property fmtid="{D5CDD505-2E9C-101B-9397-08002B2CF9AE}" pid="3" name="MSIP_Label_cbf18b82-6388-49b0-9adc-5d915add69d5_SetDate">
    <vt:lpwstr>2024-03-12T09:02:40Z</vt:lpwstr>
  </property>
  <property fmtid="{D5CDD505-2E9C-101B-9397-08002B2CF9AE}" pid="4" name="MSIP_Label_cbf18b82-6388-49b0-9adc-5d915add69d5_Method">
    <vt:lpwstr>Privileged</vt:lpwstr>
  </property>
  <property fmtid="{D5CDD505-2E9C-101B-9397-08002B2CF9AE}" pid="5" name="MSIP_Label_cbf18b82-6388-49b0-9adc-5d915add69d5_Name">
    <vt:lpwstr>Public</vt:lpwstr>
  </property>
  <property fmtid="{D5CDD505-2E9C-101B-9397-08002B2CF9AE}" pid="6" name="MSIP_Label_cbf18b82-6388-49b0-9adc-5d915add69d5_SiteId">
    <vt:lpwstr>f6aec7ed-3b3a-4826-99e1-1b3134e6b856</vt:lpwstr>
  </property>
  <property fmtid="{D5CDD505-2E9C-101B-9397-08002B2CF9AE}" pid="7" name="MSIP_Label_cbf18b82-6388-49b0-9adc-5d915add69d5_ActionId">
    <vt:lpwstr>36ede5b9-60c1-480d-add0-c8818f2fdaa9</vt:lpwstr>
  </property>
  <property fmtid="{D5CDD505-2E9C-101B-9397-08002B2CF9AE}" pid="8" name="MSIP_Label_cbf18b82-6388-49b0-9adc-5d915add69d5_ContentBits">
    <vt:lpwstr>0</vt:lpwstr>
  </property>
  <property fmtid="{D5CDD505-2E9C-101B-9397-08002B2CF9AE}" pid="9" name="ContentTypeId">
    <vt:lpwstr>0x0101005636280F49521A46BA0E58F64DFBAC34</vt:lpwstr>
  </property>
  <property fmtid="{D5CDD505-2E9C-101B-9397-08002B2CF9AE}" pid="10" name="_dlc_DocIdItemGuid">
    <vt:lpwstr>b2eab1b8-4d12-4c6b-90a3-ede1961f307f</vt:lpwstr>
  </property>
</Properties>
</file>